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8"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c24afe3e1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g6c24afe3e1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Char char="●"/>
            </a:pPr>
            <a:r>
              <a:rPr lang="en-US">
                <a:solidFill>
                  <a:srgbClr val="00796B"/>
                </a:solidFill>
                <a:latin typeface="Arial"/>
                <a:ea typeface="Arial"/>
                <a:cs typeface="Arial"/>
                <a:sym typeface="Arial"/>
              </a:rPr>
              <a:t>2 Revenues for the NIKE Brand were $37.2 billion, NIKE Direct revenues were $11.8 billion, up 16 percent on a currency-neutral basis, driven by a 35 percent increase in digital commerce sales, 6 percent growth in comparable store sales as well as the addition of new stores. Sales to wholesale customers increased 10%.Driven by double-digit growth in Asia and the digital business, Converse's revenue was $ 491 million, but this was offset by declines in US and European business.</a:t>
            </a:r>
            <a:endParaRPr>
              <a:solidFill>
                <a:srgbClr val="00796B"/>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a:solidFill>
                  <a:srgbClr val="00796B"/>
                </a:solidFill>
                <a:latin typeface="Arial"/>
                <a:ea typeface="Arial"/>
                <a:cs typeface="Arial"/>
                <a:sym typeface="Arial"/>
              </a:rPr>
              <a:t>3 Selling and administrative expense increased 10 percent to $12.7 billion. Net income increased to $4.0 billion and diluted earnings per share was $2.49. </a:t>
            </a:r>
            <a:endParaRPr>
              <a:solidFill>
                <a:srgbClr val="00796B"/>
              </a:solidFill>
              <a:latin typeface="Arial"/>
              <a:ea typeface="Arial"/>
              <a:cs typeface="Arial"/>
              <a:sym typeface="Arial"/>
            </a:endParaRPr>
          </a:p>
          <a:p>
            <a:pPr marL="0" lvl="0" indent="0" algn="l" rtl="0">
              <a:spcBef>
                <a:spcPts val="1200"/>
              </a:spcBef>
              <a:spcAft>
                <a:spcPts val="0"/>
              </a:spcAft>
              <a:buNone/>
            </a:pPr>
            <a:endParaRPr/>
          </a:p>
        </p:txBody>
      </p:sp>
      <p:sp>
        <p:nvSpPr>
          <p:cNvPr id="167" name="Google Shape;167;g6c24afe3e1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5d88ba757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75d88ba757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75d88ba757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400"/>
              <a:t>Nike ID customization strategy in 2019 push to higher profits</a:t>
            </a:r>
            <a:endParaRPr sz="1400">
              <a:latin typeface="Arial"/>
              <a:ea typeface="Arial"/>
              <a:cs typeface="Arial"/>
              <a:sym typeface="Arial"/>
            </a:endParaRPr>
          </a:p>
          <a:p>
            <a:pPr marL="0" lvl="0" indent="0" algn="l" rtl="0">
              <a:spcBef>
                <a:spcPts val="0"/>
              </a:spcBef>
              <a:spcAft>
                <a:spcPts val="0"/>
              </a:spcAft>
              <a:buNone/>
            </a:pPr>
            <a:endParaRPr/>
          </a:p>
        </p:txBody>
      </p:sp>
      <p:sp>
        <p:nvSpPr>
          <p:cNvPr id="195" name="Google Shape;19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75d88ba757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g75d88ba757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g75d88ba757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5d88ba757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75d88ba757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75d88ba757_1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5d88ba757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g75d88ba757_1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75d88ba757_1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5d88ba757_1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75d88ba757_1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Nike is dedicated to the production of innovative and high quality products. Its products satisfy the needs and demands of people all around the world. Nike acknowledges that the quality characteristics of products/services can be defined in terms of their functionality, appearance, reliability, durability, recovery and contact. Their focus is to produce and deliver the products and services required by the market demand, both short and long term. </a:t>
            </a:r>
            <a:endParaRPr/>
          </a:p>
        </p:txBody>
      </p:sp>
      <p:sp>
        <p:nvSpPr>
          <p:cNvPr id="142" name="Google Shape;142;g75d88ba757_1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5d88ba757_1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g75d88ba757_1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a:t>
            </a:r>
            <a:r>
              <a:rPr lang="en-US">
                <a:highlight>
                  <a:srgbClr val="FFFFFF"/>
                </a:highlight>
                <a:latin typeface="Times New Roman"/>
                <a:ea typeface="Times New Roman"/>
                <a:cs typeface="Times New Roman"/>
                <a:sym typeface="Times New Roman"/>
              </a:rPr>
              <a:t>ased on Nike's strategic adjustments to Nike's operating costs and expenses, Nike's annual revenue has continued to grow. With strategic investment in innovation and digital technology, global consumer demand, led by NIKE Direct, has been driven. Nike's strategic adjustments keep Nike's annual revenue growth.</a:t>
            </a:r>
            <a:endParaRPr>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59" name="Google Shape;159;g75d88ba757_1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purpose.nike.com/sourcing-manufacturing-standard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3"/>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89" name="Google Shape;89;p13"/>
          <p:cNvSpPr/>
          <p:nvPr/>
        </p:nvSpPr>
        <p:spPr>
          <a:xfrm>
            <a:off x="3738803" y="5288340"/>
            <a:ext cx="7918194" cy="1200329"/>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i="0" u="none" strike="noStrike" cap="none">
                <a:solidFill>
                  <a:srgbClr val="FFFFFF"/>
                </a:solidFill>
                <a:latin typeface="Calibri"/>
                <a:ea typeface="Calibri"/>
                <a:cs typeface="Calibri"/>
                <a:sym typeface="Calibri"/>
              </a:rPr>
              <a:t>Group 6</a:t>
            </a:r>
            <a:endParaRPr b="1">
              <a:solidFill>
                <a:srgbClr val="FFFFFF"/>
              </a:solidFill>
            </a:endParaRPr>
          </a:p>
          <a:p>
            <a:pPr marL="0" marR="0" lvl="0" indent="0" algn="ctr" rtl="0">
              <a:spcBef>
                <a:spcPts val="0"/>
              </a:spcBef>
              <a:spcAft>
                <a:spcPts val="0"/>
              </a:spcAft>
              <a:buNone/>
            </a:pPr>
            <a:r>
              <a:rPr lang="en-US" sz="2400" b="1" i="0" u="none" strike="noStrike" cap="none">
                <a:solidFill>
                  <a:srgbClr val="FFFFFF"/>
                </a:solidFill>
                <a:latin typeface="Calibri"/>
                <a:ea typeface="Calibri"/>
                <a:cs typeface="Calibri"/>
                <a:sym typeface="Calibri"/>
              </a:rPr>
              <a:t>Auchal Azad, Shandy Zhen Fung, Jingyu Ge, Ronas Khanal,</a:t>
            </a:r>
            <a:endParaRPr sz="2400" b="1" i="0" u="none" strike="noStrike" cap="none">
              <a:solidFill>
                <a:srgbClr val="FFFFFF"/>
              </a:solidFill>
              <a:latin typeface="Calibri"/>
              <a:ea typeface="Calibri"/>
              <a:cs typeface="Calibri"/>
              <a:sym typeface="Calibri"/>
            </a:endParaRPr>
          </a:p>
          <a:p>
            <a:pPr marL="0" marR="0" lvl="0" indent="0" algn="ctr" rtl="0">
              <a:spcBef>
                <a:spcPts val="0"/>
              </a:spcBef>
              <a:spcAft>
                <a:spcPts val="0"/>
              </a:spcAft>
              <a:buNone/>
            </a:pPr>
            <a:r>
              <a:rPr lang="en-US" sz="2400" b="1" i="0" u="none" strike="noStrike" cap="none">
                <a:solidFill>
                  <a:srgbClr val="FFFFFF"/>
                </a:solidFill>
                <a:latin typeface="Calibri"/>
                <a:ea typeface="Calibri"/>
                <a:cs typeface="Calibri"/>
                <a:sym typeface="Calibri"/>
              </a:rPr>
              <a:t>Chen Liu, Liza Muzashvili, Estefania Rodas, Seok-hyun Whang </a:t>
            </a:r>
            <a:endParaRPr sz="2400" b="1" i="0" u="none" strike="noStrike" cap="non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22"/>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70" name="Google Shape;170;p22"/>
          <p:cNvSpPr txBox="1"/>
          <p:nvPr/>
        </p:nvSpPr>
        <p:spPr>
          <a:xfrm>
            <a:off x="838200" y="0"/>
            <a:ext cx="10515600" cy="1325700"/>
          </a:xfrm>
          <a:prstGeom prst="rect">
            <a:avLst/>
          </a:prstGeom>
          <a:solidFill>
            <a:schemeClr val="dk1">
              <a:alpha val="49800"/>
            </a:scheme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85147"/>
              </a:buClr>
              <a:buSzPts val="4400"/>
              <a:buFont typeface="Calibri"/>
              <a:buNone/>
            </a:pPr>
            <a:r>
              <a:rPr lang="en-US" sz="4400" b="1">
                <a:solidFill>
                  <a:srgbClr val="FFFFFF"/>
                </a:solidFill>
                <a:latin typeface="Calibri"/>
                <a:ea typeface="Calibri"/>
                <a:cs typeface="Calibri"/>
                <a:sym typeface="Calibri"/>
              </a:rPr>
              <a:t>2019 INCOME STATEMENT REVIEW</a:t>
            </a:r>
            <a:endParaRPr b="1">
              <a:solidFill>
                <a:srgbClr val="FFFFFF"/>
              </a:solidFill>
            </a:endParaRPr>
          </a:p>
        </p:txBody>
      </p:sp>
      <p:sp>
        <p:nvSpPr>
          <p:cNvPr id="171" name="Google Shape;171;p22"/>
          <p:cNvSpPr txBox="1"/>
          <p:nvPr/>
        </p:nvSpPr>
        <p:spPr>
          <a:xfrm>
            <a:off x="838200" y="1325575"/>
            <a:ext cx="5129100" cy="4254900"/>
          </a:xfrm>
          <a:prstGeom prst="rect">
            <a:avLst/>
          </a:prstGeom>
          <a:solidFill>
            <a:schemeClr val="dk1">
              <a:alpha val="49800"/>
            </a:schemeClr>
          </a:solid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US" sz="3000">
                <a:solidFill>
                  <a:srgbClr val="FFFFFF"/>
                </a:solidFill>
                <a:latin typeface="Calibri"/>
                <a:ea typeface="Calibri"/>
                <a:cs typeface="Calibri"/>
                <a:sym typeface="Calibri"/>
              </a:rPr>
              <a:t>Nike Direct</a:t>
            </a:r>
            <a:endParaRPr sz="3000">
              <a:solidFill>
                <a:srgbClr val="FFFFFF"/>
              </a:solidFill>
              <a:latin typeface="Calibri"/>
              <a:ea typeface="Calibri"/>
              <a:cs typeface="Calibri"/>
              <a:sym typeface="Calibri"/>
            </a:endParaRPr>
          </a:p>
          <a:p>
            <a:pPr marL="457200" lvl="0" indent="-381000" algn="l" rtl="0">
              <a:lnSpc>
                <a:spcPct val="150000"/>
              </a:lnSpc>
              <a:spcBef>
                <a:spcPts val="0"/>
              </a:spcBef>
              <a:spcAft>
                <a:spcPts val="0"/>
              </a:spcAft>
              <a:buClr>
                <a:srgbClr val="FFFFFF"/>
              </a:buClr>
              <a:buSzPts val="2400"/>
              <a:buFont typeface="Calibri"/>
              <a:buChar char="•"/>
            </a:pPr>
            <a:r>
              <a:rPr lang="en-US" sz="2400">
                <a:solidFill>
                  <a:srgbClr val="FFFFFF"/>
                </a:solidFill>
                <a:latin typeface="Calibri"/>
                <a:ea typeface="Calibri"/>
                <a:cs typeface="Calibri"/>
                <a:sym typeface="Calibri"/>
              </a:rPr>
              <a:t>Revenue: $11.8 billion </a:t>
            </a:r>
            <a:endParaRPr sz="2400">
              <a:solidFill>
                <a:srgbClr val="FFFFFF"/>
              </a:solidFill>
              <a:latin typeface="Calibri"/>
              <a:ea typeface="Calibri"/>
              <a:cs typeface="Calibri"/>
              <a:sym typeface="Calibri"/>
            </a:endParaRPr>
          </a:p>
          <a:p>
            <a:pPr marL="914400" lvl="1" indent="-381000" algn="l" rtl="0">
              <a:lnSpc>
                <a:spcPct val="115000"/>
              </a:lnSpc>
              <a:spcBef>
                <a:spcPts val="0"/>
              </a:spcBef>
              <a:spcAft>
                <a:spcPts val="0"/>
              </a:spcAft>
              <a:buClr>
                <a:srgbClr val="FFFFFF"/>
              </a:buClr>
              <a:buSzPts val="2400"/>
              <a:buFont typeface="Calibri"/>
              <a:buChar char="○"/>
            </a:pPr>
            <a:r>
              <a:rPr lang="en-US" sz="2400">
                <a:solidFill>
                  <a:srgbClr val="FFFFFF"/>
                </a:solidFill>
                <a:latin typeface="Calibri"/>
                <a:ea typeface="Calibri"/>
                <a:cs typeface="Calibri"/>
                <a:sym typeface="Calibri"/>
              </a:rPr>
              <a:t>16% increase</a:t>
            </a:r>
            <a:endParaRPr sz="2400">
              <a:solidFill>
                <a:srgbClr val="FFFFFF"/>
              </a:solidFill>
              <a:latin typeface="Calibri"/>
              <a:ea typeface="Calibri"/>
              <a:cs typeface="Calibri"/>
              <a:sym typeface="Calibri"/>
            </a:endParaRPr>
          </a:p>
          <a:p>
            <a:pPr marL="914400" lvl="1" indent="-381000" algn="l" rtl="0">
              <a:lnSpc>
                <a:spcPct val="115000"/>
              </a:lnSpc>
              <a:spcBef>
                <a:spcPts val="0"/>
              </a:spcBef>
              <a:spcAft>
                <a:spcPts val="0"/>
              </a:spcAft>
              <a:buClr>
                <a:srgbClr val="FFFFFF"/>
              </a:buClr>
              <a:buSzPts val="2400"/>
              <a:buFont typeface="Calibri"/>
              <a:buChar char="○"/>
            </a:pPr>
            <a:r>
              <a:rPr lang="en-US" sz="2400">
                <a:solidFill>
                  <a:srgbClr val="FFFFFF"/>
                </a:solidFill>
                <a:latin typeface="Calibri"/>
                <a:ea typeface="Calibri"/>
                <a:cs typeface="Calibri"/>
                <a:sym typeface="Calibri"/>
              </a:rPr>
              <a:t>driven by 35% increase in digital commerce sales.</a:t>
            </a:r>
            <a:endParaRPr sz="2400">
              <a:solidFill>
                <a:srgbClr val="FFFFFF"/>
              </a:solidFill>
              <a:latin typeface="Calibri"/>
              <a:ea typeface="Calibri"/>
              <a:cs typeface="Calibri"/>
              <a:sym typeface="Calibri"/>
            </a:endParaRPr>
          </a:p>
          <a:p>
            <a:pPr marL="457200" lvl="0" indent="-381000" algn="l" rtl="0">
              <a:lnSpc>
                <a:spcPct val="115000"/>
              </a:lnSpc>
              <a:spcBef>
                <a:spcPts val="0"/>
              </a:spcBef>
              <a:spcAft>
                <a:spcPts val="0"/>
              </a:spcAft>
              <a:buClr>
                <a:srgbClr val="FFFFFF"/>
              </a:buClr>
              <a:buSzPts val="2400"/>
              <a:buFont typeface="Calibri"/>
              <a:buChar char="•"/>
            </a:pPr>
            <a:r>
              <a:rPr lang="en-US" sz="2400">
                <a:solidFill>
                  <a:srgbClr val="FFFFFF"/>
                </a:solidFill>
                <a:latin typeface="Calibri"/>
                <a:ea typeface="Calibri"/>
                <a:cs typeface="Calibri"/>
                <a:sym typeface="Calibri"/>
              </a:rPr>
              <a:t>Sales to wholesale customers increased 10%, driven by double-digit growth in Asia and the digital business.</a:t>
            </a:r>
            <a:endParaRPr sz="2400">
              <a:solidFill>
                <a:srgbClr val="FFFFFF"/>
              </a:solidFill>
              <a:latin typeface="Calibri"/>
              <a:ea typeface="Calibri"/>
              <a:cs typeface="Calibri"/>
              <a:sym typeface="Calibri"/>
            </a:endParaRPr>
          </a:p>
        </p:txBody>
      </p:sp>
      <p:sp>
        <p:nvSpPr>
          <p:cNvPr id="172" name="Google Shape;172;p22"/>
          <p:cNvSpPr txBox="1"/>
          <p:nvPr/>
        </p:nvSpPr>
        <p:spPr>
          <a:xfrm>
            <a:off x="5967300" y="1325575"/>
            <a:ext cx="5386500" cy="4254900"/>
          </a:xfrm>
          <a:prstGeom prst="rect">
            <a:avLst/>
          </a:prstGeom>
          <a:solidFill>
            <a:schemeClr val="dk1">
              <a:alpha val="49800"/>
            </a:schemeClr>
          </a:solid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US" sz="3000">
                <a:solidFill>
                  <a:srgbClr val="FFFFFF"/>
                </a:solidFill>
                <a:latin typeface="Calibri"/>
                <a:ea typeface="Calibri"/>
                <a:cs typeface="Calibri"/>
                <a:sym typeface="Calibri"/>
              </a:rPr>
              <a:t>Converse</a:t>
            </a:r>
            <a:endParaRPr sz="3000">
              <a:solidFill>
                <a:srgbClr val="FFFFFF"/>
              </a:solidFill>
              <a:latin typeface="Calibri"/>
              <a:ea typeface="Calibri"/>
              <a:cs typeface="Calibri"/>
              <a:sym typeface="Calibri"/>
            </a:endParaRPr>
          </a:p>
          <a:p>
            <a:pPr marL="457200" lvl="0" indent="-381000" algn="l" rtl="0">
              <a:lnSpc>
                <a:spcPct val="150000"/>
              </a:lnSpc>
              <a:spcBef>
                <a:spcPts val="0"/>
              </a:spcBef>
              <a:spcAft>
                <a:spcPts val="0"/>
              </a:spcAft>
              <a:buClr>
                <a:srgbClr val="FFFFFF"/>
              </a:buClr>
              <a:buSzPts val="2400"/>
              <a:buFont typeface="Calibri"/>
              <a:buChar char="•"/>
            </a:pPr>
            <a:r>
              <a:rPr lang="en-US" sz="2400">
                <a:solidFill>
                  <a:srgbClr val="FFFFFF"/>
                </a:solidFill>
                <a:latin typeface="Calibri"/>
                <a:ea typeface="Calibri"/>
                <a:cs typeface="Calibri"/>
                <a:sym typeface="Calibri"/>
              </a:rPr>
              <a:t>Revenue: $491 million</a:t>
            </a:r>
            <a:endParaRPr sz="2400">
              <a:solidFill>
                <a:srgbClr val="FFFFFF"/>
              </a:solidFill>
              <a:latin typeface="Calibri"/>
              <a:ea typeface="Calibri"/>
              <a:cs typeface="Calibri"/>
              <a:sym typeface="Calibri"/>
            </a:endParaRPr>
          </a:p>
          <a:p>
            <a:pPr marL="914400" lvl="1" indent="-381000" algn="l" rtl="0">
              <a:lnSpc>
                <a:spcPct val="115000"/>
              </a:lnSpc>
              <a:spcBef>
                <a:spcPts val="0"/>
              </a:spcBef>
              <a:spcAft>
                <a:spcPts val="0"/>
              </a:spcAft>
              <a:buClr>
                <a:srgbClr val="FFFFFF"/>
              </a:buClr>
              <a:buSzPts val="2400"/>
              <a:buFont typeface="Calibri"/>
              <a:buChar char="○"/>
            </a:pPr>
            <a:r>
              <a:rPr lang="en-US" sz="2400">
                <a:solidFill>
                  <a:srgbClr val="FFFFFF"/>
                </a:solidFill>
                <a:latin typeface="Calibri"/>
                <a:ea typeface="Calibri"/>
                <a:cs typeface="Calibri"/>
                <a:sym typeface="Calibri"/>
              </a:rPr>
              <a:t>driven by growth in Asia and digital business</a:t>
            </a:r>
            <a:endParaRPr sz="2400">
              <a:solidFill>
                <a:srgbClr val="FFFFFF"/>
              </a:solidFill>
              <a:latin typeface="Calibri"/>
              <a:ea typeface="Calibri"/>
              <a:cs typeface="Calibri"/>
              <a:sym typeface="Calibri"/>
            </a:endParaRPr>
          </a:p>
          <a:p>
            <a:pPr marL="914400" lvl="1" indent="-381000" algn="l" rtl="0">
              <a:lnSpc>
                <a:spcPct val="115000"/>
              </a:lnSpc>
              <a:spcBef>
                <a:spcPts val="0"/>
              </a:spcBef>
              <a:spcAft>
                <a:spcPts val="0"/>
              </a:spcAft>
              <a:buClr>
                <a:srgbClr val="FFFFFF"/>
              </a:buClr>
              <a:buSzPts val="2400"/>
              <a:buFont typeface="Calibri"/>
              <a:buChar char="○"/>
            </a:pPr>
            <a:r>
              <a:rPr lang="en-US" sz="2400">
                <a:solidFill>
                  <a:srgbClr val="FFFFFF"/>
                </a:solidFill>
                <a:latin typeface="Calibri"/>
                <a:ea typeface="Calibri"/>
                <a:cs typeface="Calibri"/>
                <a:sym typeface="Calibri"/>
              </a:rPr>
              <a:t>However, has offset by declines in US and Europe</a:t>
            </a:r>
            <a:endParaRPr sz="2400">
              <a:solidFill>
                <a:srgbClr val="FFFFFF"/>
              </a:solidFill>
              <a:latin typeface="Calibri"/>
              <a:ea typeface="Calibri"/>
              <a:cs typeface="Calibri"/>
              <a:sym typeface="Calibri"/>
            </a:endParaRPr>
          </a:p>
        </p:txBody>
      </p:sp>
      <p:sp>
        <p:nvSpPr>
          <p:cNvPr id="173" name="Google Shape;173;p22"/>
          <p:cNvSpPr txBox="1"/>
          <p:nvPr/>
        </p:nvSpPr>
        <p:spPr>
          <a:xfrm>
            <a:off x="838200" y="5580475"/>
            <a:ext cx="10515600" cy="1277400"/>
          </a:xfrm>
          <a:prstGeom prst="rect">
            <a:avLst/>
          </a:prstGeom>
          <a:solidFill>
            <a:schemeClr val="dk1">
              <a:alpha val="49800"/>
            </a:schemeClr>
          </a:solidFill>
          <a:ln>
            <a:noFill/>
          </a:ln>
        </p:spPr>
        <p:txBody>
          <a:bodyPr spcFirstLastPara="1" wrap="square" lIns="91425" tIns="45700" rIns="91425" bIns="45700" anchor="t" anchorCtr="0">
            <a:noAutofit/>
          </a:bodyPr>
          <a:lstStyle/>
          <a:p>
            <a:pPr marL="914400" lvl="1" indent="-381000" algn="l" rtl="0">
              <a:lnSpc>
                <a:spcPct val="115000"/>
              </a:lnSpc>
              <a:spcBef>
                <a:spcPts val="0"/>
              </a:spcBef>
              <a:spcAft>
                <a:spcPts val="0"/>
              </a:spcAft>
              <a:buClr>
                <a:srgbClr val="FFFFFF"/>
              </a:buClr>
              <a:buSzPts val="2400"/>
              <a:buFont typeface="Calibri"/>
              <a:buChar char="○"/>
            </a:pPr>
            <a:r>
              <a:rPr lang="en-US" sz="2400">
                <a:solidFill>
                  <a:srgbClr val="FFFFFF"/>
                </a:solidFill>
                <a:latin typeface="Calibri"/>
                <a:ea typeface="Calibri"/>
                <a:cs typeface="Calibri"/>
                <a:sym typeface="Calibri"/>
              </a:rPr>
              <a:t>NIKE’s selling and administrative expense increased 10 percent to $12.7 billion. Net income increased to $4.0 billion and diluted earnings per share was $2.49. </a:t>
            </a:r>
            <a:endParaRPr sz="2400">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3"/>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80" name="Google Shape;180;p23"/>
          <p:cNvSpPr txBox="1"/>
          <p:nvPr/>
        </p:nvSpPr>
        <p:spPr>
          <a:xfrm>
            <a:off x="838200" y="0"/>
            <a:ext cx="10515600" cy="1325700"/>
          </a:xfrm>
          <a:prstGeom prst="rect">
            <a:avLst/>
          </a:prstGeom>
          <a:solidFill>
            <a:schemeClr val="dk1">
              <a:alpha val="49800"/>
            </a:scheme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85147"/>
              </a:buClr>
              <a:buSzPts val="4400"/>
              <a:buFont typeface="Calibri"/>
              <a:buNone/>
            </a:pPr>
            <a:r>
              <a:rPr lang="en-US" sz="4400" b="1" i="0" u="none" strike="noStrike" cap="none">
                <a:solidFill>
                  <a:srgbClr val="FFFFFF"/>
                </a:solidFill>
                <a:latin typeface="Calibri"/>
                <a:ea typeface="Calibri"/>
                <a:cs typeface="Calibri"/>
                <a:sym typeface="Calibri"/>
              </a:rPr>
              <a:t>SOCIAL RESPONSIBILITY</a:t>
            </a:r>
            <a:endParaRPr b="1">
              <a:solidFill>
                <a:srgbClr val="FFFFFF"/>
              </a:solidFill>
            </a:endParaRPr>
          </a:p>
        </p:txBody>
      </p:sp>
      <p:sp>
        <p:nvSpPr>
          <p:cNvPr id="181" name="Google Shape;181;p23"/>
          <p:cNvSpPr txBox="1"/>
          <p:nvPr/>
        </p:nvSpPr>
        <p:spPr>
          <a:xfrm>
            <a:off x="838200" y="1325563"/>
            <a:ext cx="10515600" cy="5532300"/>
          </a:xfrm>
          <a:prstGeom prst="rect">
            <a:avLst/>
          </a:prstGeom>
          <a:solidFill>
            <a:schemeClr val="dk1">
              <a:alpha val="49800"/>
            </a:schemeClr>
          </a:solid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3600"/>
              <a:buFont typeface="Arial"/>
              <a:buNone/>
            </a:pPr>
            <a:r>
              <a:rPr lang="en-US" sz="3600" b="0" i="0" u="none" strike="noStrike" cap="none">
                <a:solidFill>
                  <a:schemeClr val="lt1"/>
                </a:solidFill>
                <a:latin typeface="Calibri"/>
                <a:ea typeface="Calibri"/>
                <a:cs typeface="Calibri"/>
                <a:sym typeface="Calibri"/>
              </a:rPr>
              <a:t>MOVE TO ZERO</a:t>
            </a:r>
            <a:endParaRPr/>
          </a:p>
          <a:p>
            <a:pPr marL="0" marR="0" lvl="0" indent="0" algn="l" rtl="0">
              <a:lnSpc>
                <a:spcPct val="80000"/>
              </a:lnSpc>
              <a:spcBef>
                <a:spcPts val="1000"/>
              </a:spcBef>
              <a:spcAft>
                <a:spcPts val="0"/>
              </a:spcAft>
              <a:buClr>
                <a:schemeClr val="lt1"/>
              </a:buClr>
              <a:buSzPts val="3600"/>
              <a:buFont typeface="Arial"/>
              <a:buNone/>
            </a:pPr>
            <a:endParaRPr sz="3600" b="0" i="0" u="none" strike="noStrike" cap="none">
              <a:solidFill>
                <a:schemeClr val="lt1"/>
              </a:solidFill>
              <a:latin typeface="Calibri"/>
              <a:ea typeface="Calibri"/>
              <a:cs typeface="Calibri"/>
              <a:sym typeface="Calibri"/>
            </a:endParaRPr>
          </a:p>
          <a:p>
            <a:pPr marL="971550" marR="0" lvl="1" indent="-514350" algn="l" rtl="0">
              <a:lnSpc>
                <a:spcPct val="80000"/>
              </a:lnSpc>
              <a:spcBef>
                <a:spcPts val="500"/>
              </a:spcBef>
              <a:spcAft>
                <a:spcPts val="0"/>
              </a:spcAft>
              <a:buClr>
                <a:schemeClr val="lt1"/>
              </a:buClr>
              <a:buSzPts val="2400"/>
              <a:buFont typeface="Calibri"/>
              <a:buAutoNum type="arabicPeriod"/>
            </a:pPr>
            <a:r>
              <a:rPr lang="en-US" sz="2400" b="0" i="0" u="none" strike="noStrike" cap="none">
                <a:solidFill>
                  <a:schemeClr val="lt1"/>
                </a:solidFill>
                <a:latin typeface="Calibri"/>
                <a:ea typeface="Calibri"/>
                <a:cs typeface="Calibri"/>
                <a:sym typeface="Calibri"/>
              </a:rPr>
              <a:t>Nike will be power owned-and-operated facilities with 100 percent renewable energy by 2025. </a:t>
            </a:r>
            <a:endParaRPr/>
          </a:p>
          <a:p>
            <a:pPr marL="971550" marR="0" lvl="1" indent="-387350" algn="l" rtl="0">
              <a:lnSpc>
                <a:spcPct val="80000"/>
              </a:lnSpc>
              <a:spcBef>
                <a:spcPts val="500"/>
              </a:spcBef>
              <a:spcAft>
                <a:spcPts val="0"/>
              </a:spcAft>
              <a:buClr>
                <a:schemeClr val="lt1"/>
              </a:buClr>
              <a:buSzPts val="2000"/>
              <a:buFont typeface="Calibri"/>
              <a:buNone/>
            </a:pPr>
            <a:endParaRPr sz="2000" b="0" i="0" u="none" strike="noStrike" cap="none">
              <a:solidFill>
                <a:schemeClr val="lt1"/>
              </a:solidFill>
              <a:latin typeface="Calibri"/>
              <a:ea typeface="Calibri"/>
              <a:cs typeface="Calibri"/>
              <a:sym typeface="Calibri"/>
            </a:endParaRPr>
          </a:p>
          <a:p>
            <a:pPr marL="971550" marR="0" lvl="1" indent="-514350" algn="l" rtl="0">
              <a:lnSpc>
                <a:spcPct val="80000"/>
              </a:lnSpc>
              <a:spcBef>
                <a:spcPts val="500"/>
              </a:spcBef>
              <a:spcAft>
                <a:spcPts val="0"/>
              </a:spcAft>
              <a:buClr>
                <a:schemeClr val="lt1"/>
              </a:buClr>
              <a:buSzPts val="2400"/>
              <a:buFont typeface="Calibri"/>
              <a:buAutoNum type="arabicPeriod"/>
            </a:pPr>
            <a:r>
              <a:rPr lang="en-US" sz="2400" b="0" i="0" u="none" strike="noStrike" cap="none">
                <a:solidFill>
                  <a:schemeClr val="lt1"/>
                </a:solidFill>
                <a:latin typeface="Calibri"/>
                <a:ea typeface="Calibri"/>
                <a:cs typeface="Calibri"/>
                <a:sym typeface="Calibri"/>
              </a:rPr>
              <a:t>Nike will reduce carbon emissions across its global supply chain by 30 percent by 2030, in line with the Paris Agreement of 2015.</a:t>
            </a:r>
            <a:endParaRPr/>
          </a:p>
          <a:p>
            <a:pPr marL="971550" marR="0" lvl="1" indent="-387350" algn="l" rtl="0">
              <a:lnSpc>
                <a:spcPct val="80000"/>
              </a:lnSpc>
              <a:spcBef>
                <a:spcPts val="500"/>
              </a:spcBef>
              <a:spcAft>
                <a:spcPts val="0"/>
              </a:spcAft>
              <a:buClr>
                <a:schemeClr val="lt1"/>
              </a:buClr>
              <a:buSzPts val="2000"/>
              <a:buFont typeface="Calibri"/>
              <a:buNone/>
            </a:pPr>
            <a:endParaRPr sz="2000" b="0" i="0" u="none" strike="noStrike" cap="none">
              <a:solidFill>
                <a:schemeClr val="lt1"/>
              </a:solidFill>
              <a:latin typeface="Calibri"/>
              <a:ea typeface="Calibri"/>
              <a:cs typeface="Calibri"/>
              <a:sym typeface="Calibri"/>
            </a:endParaRPr>
          </a:p>
          <a:p>
            <a:pPr marL="971550" marR="0" lvl="1" indent="-514350" algn="l" rtl="0">
              <a:lnSpc>
                <a:spcPct val="80000"/>
              </a:lnSpc>
              <a:spcBef>
                <a:spcPts val="500"/>
              </a:spcBef>
              <a:spcAft>
                <a:spcPts val="0"/>
              </a:spcAft>
              <a:buClr>
                <a:schemeClr val="lt1"/>
              </a:buClr>
              <a:buSzPts val="2400"/>
              <a:buFont typeface="Calibri"/>
              <a:buAutoNum type="arabicPeriod"/>
            </a:pPr>
            <a:r>
              <a:rPr lang="en-US" sz="2400" b="0" i="0" u="none" strike="noStrike" cap="none">
                <a:solidFill>
                  <a:schemeClr val="lt1"/>
                </a:solidFill>
                <a:latin typeface="Calibri"/>
                <a:ea typeface="Calibri"/>
                <a:cs typeface="Calibri"/>
                <a:sym typeface="Calibri"/>
              </a:rPr>
              <a:t>Nike diverts 99 percent of all footwear manufacturing waste from landfills.</a:t>
            </a:r>
            <a:endParaRPr/>
          </a:p>
          <a:p>
            <a:pPr marL="971550" marR="0" lvl="1" indent="-387350" algn="l" rtl="0">
              <a:lnSpc>
                <a:spcPct val="80000"/>
              </a:lnSpc>
              <a:spcBef>
                <a:spcPts val="500"/>
              </a:spcBef>
              <a:spcAft>
                <a:spcPts val="0"/>
              </a:spcAft>
              <a:buClr>
                <a:schemeClr val="lt1"/>
              </a:buClr>
              <a:buSzPts val="2000"/>
              <a:buFont typeface="Calibri"/>
              <a:buNone/>
            </a:pPr>
            <a:endParaRPr sz="2000" b="0" i="0" u="none" strike="noStrike" cap="none">
              <a:solidFill>
                <a:schemeClr val="lt1"/>
              </a:solidFill>
              <a:latin typeface="Calibri"/>
              <a:ea typeface="Calibri"/>
              <a:cs typeface="Calibri"/>
              <a:sym typeface="Calibri"/>
            </a:endParaRPr>
          </a:p>
          <a:p>
            <a:pPr marL="971550" marR="0" lvl="1" indent="-514350" algn="l" rtl="0">
              <a:lnSpc>
                <a:spcPct val="80000"/>
              </a:lnSpc>
              <a:spcBef>
                <a:spcPts val="500"/>
              </a:spcBef>
              <a:spcAft>
                <a:spcPts val="0"/>
              </a:spcAft>
              <a:buClr>
                <a:schemeClr val="lt1"/>
              </a:buClr>
              <a:buSzPts val="2400"/>
              <a:buFont typeface="Calibri"/>
              <a:buAutoNum type="arabicPeriod"/>
            </a:pPr>
            <a:r>
              <a:rPr lang="en-US" sz="2400" b="0" i="0" u="none" strike="noStrike" cap="none">
                <a:solidFill>
                  <a:schemeClr val="lt1"/>
                </a:solidFill>
                <a:latin typeface="Calibri"/>
                <a:ea typeface="Calibri"/>
                <a:cs typeface="Calibri"/>
                <a:sym typeface="Calibri"/>
              </a:rPr>
              <a:t>Additionally, Nike diverts more than 1 billion plastic bottles per year from landfills to create yarns for new jerseys and uppers for Flyknit shoes.</a:t>
            </a:r>
            <a:endParaRPr/>
          </a:p>
          <a:p>
            <a:pPr marL="971550" marR="0" lvl="1" indent="-387350" algn="l" rtl="0">
              <a:lnSpc>
                <a:spcPct val="80000"/>
              </a:lnSpc>
              <a:spcBef>
                <a:spcPts val="500"/>
              </a:spcBef>
              <a:spcAft>
                <a:spcPts val="0"/>
              </a:spcAft>
              <a:buClr>
                <a:schemeClr val="lt1"/>
              </a:buClr>
              <a:buSzPts val="2000"/>
              <a:buFont typeface="Calibri"/>
              <a:buNone/>
            </a:pPr>
            <a:endParaRPr sz="2000" b="0" i="0" u="none" strike="noStrike" cap="none">
              <a:solidFill>
                <a:schemeClr val="lt1"/>
              </a:solidFill>
              <a:latin typeface="Calibri"/>
              <a:ea typeface="Calibri"/>
              <a:cs typeface="Calibri"/>
              <a:sym typeface="Calibri"/>
            </a:endParaRPr>
          </a:p>
          <a:p>
            <a:pPr marL="971550" marR="0" lvl="1" indent="-514350" algn="l" rtl="0">
              <a:lnSpc>
                <a:spcPct val="80000"/>
              </a:lnSpc>
              <a:spcBef>
                <a:spcPts val="500"/>
              </a:spcBef>
              <a:spcAft>
                <a:spcPts val="0"/>
              </a:spcAft>
              <a:buClr>
                <a:schemeClr val="lt1"/>
              </a:buClr>
              <a:buSzPts val="2400"/>
              <a:buFont typeface="Calibri"/>
              <a:buAutoNum type="arabicPeriod"/>
            </a:pPr>
            <a:r>
              <a:rPr lang="en-US" sz="2400" b="0" i="0" u="none" strike="noStrike" cap="none">
                <a:solidFill>
                  <a:schemeClr val="lt1"/>
                </a:solidFill>
                <a:latin typeface="Calibri"/>
                <a:ea typeface="Calibri"/>
                <a:cs typeface="Calibri"/>
                <a:sym typeface="Calibri"/>
              </a:rPr>
              <a:t>The Reuse-A-Shoe and Nike Grind programs convert waste into new products, playgrounds, running tracks and courts. </a:t>
            </a:r>
            <a:br>
              <a:rPr lang="en-US" sz="2000" b="0" i="0" u="none" strike="noStrike" cap="none">
                <a:solidFill>
                  <a:schemeClr val="lt1"/>
                </a:solidFill>
                <a:latin typeface="Calibri"/>
                <a:ea typeface="Calibri"/>
                <a:cs typeface="Calibri"/>
                <a:sym typeface="Calibri"/>
              </a:rPr>
            </a:br>
            <a:endParaRPr sz="2000" b="0" i="0" u="none" strike="noStrike" cap="none">
              <a:solidFill>
                <a:schemeClr val="lt1"/>
              </a:solidFill>
              <a:latin typeface="Calibri"/>
              <a:ea typeface="Calibri"/>
              <a:cs typeface="Calibri"/>
              <a:sym typeface="Calibri"/>
            </a:endParaRPr>
          </a:p>
        </p:txBody>
      </p:sp>
      <p:pic>
        <p:nvPicPr>
          <p:cNvPr id="182" name="Google Shape;182;p23" descr="Related image"/>
          <p:cNvPicPr preferRelativeResize="0"/>
          <p:nvPr/>
        </p:nvPicPr>
        <p:blipFill rotWithShape="1">
          <a:blip r:embed="rId4">
            <a:alphaModFix/>
          </a:blip>
          <a:srcRect l="11981" t="19230" r="9758" b="20390"/>
          <a:stretch/>
        </p:blipFill>
        <p:spPr>
          <a:xfrm>
            <a:off x="7924800" y="1152525"/>
            <a:ext cx="3124200" cy="11022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89" name="Google Shape;189;p24"/>
          <p:cNvSpPr txBox="1"/>
          <p:nvPr/>
        </p:nvSpPr>
        <p:spPr>
          <a:xfrm>
            <a:off x="1049475" y="0"/>
            <a:ext cx="10515600" cy="1325700"/>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85147"/>
              </a:buClr>
              <a:buSzPts val="4400"/>
              <a:buFont typeface="Calibri"/>
              <a:buNone/>
            </a:pPr>
            <a:r>
              <a:rPr lang="en-US" sz="4400" b="1">
                <a:solidFill>
                  <a:srgbClr val="FFFFFF"/>
                </a:solidFill>
                <a:latin typeface="Calibri"/>
                <a:ea typeface="Calibri"/>
                <a:cs typeface="Calibri"/>
                <a:sym typeface="Calibri"/>
              </a:rPr>
              <a:t>KEY </a:t>
            </a:r>
            <a:r>
              <a:rPr lang="en-US" sz="4400" b="1" i="0" u="none" strike="noStrike" cap="none">
                <a:solidFill>
                  <a:srgbClr val="FFFFFF"/>
                </a:solidFill>
                <a:latin typeface="Calibri"/>
                <a:ea typeface="Calibri"/>
                <a:cs typeface="Calibri"/>
                <a:sym typeface="Calibri"/>
              </a:rPr>
              <a:t>CHALLENGES</a:t>
            </a:r>
            <a:endParaRPr b="1">
              <a:solidFill>
                <a:srgbClr val="FFFFFF"/>
              </a:solidFill>
            </a:endParaRPr>
          </a:p>
        </p:txBody>
      </p:sp>
      <p:sp>
        <p:nvSpPr>
          <p:cNvPr id="190" name="Google Shape;190;p24"/>
          <p:cNvSpPr txBox="1">
            <a:spLocks noGrp="1"/>
          </p:cNvSpPr>
          <p:nvPr>
            <p:ph type="body" idx="1"/>
          </p:nvPr>
        </p:nvSpPr>
        <p:spPr>
          <a:xfrm>
            <a:off x="119250" y="1503775"/>
            <a:ext cx="5028000" cy="5182500"/>
          </a:xfrm>
          <a:prstGeom prst="rect">
            <a:avLst/>
          </a:prstGeom>
          <a:solidFill>
            <a:schemeClr val="dk1">
              <a:alpha val="49803"/>
            </a:schemeClr>
          </a:solidFill>
          <a:ln>
            <a:noFill/>
          </a:ln>
        </p:spPr>
        <p:txBody>
          <a:bodyPr spcFirstLastPara="1" wrap="square" lIns="91425" tIns="45700" rIns="91425" bIns="45700" anchor="ctr" anchorCtr="0">
            <a:noAutofit/>
          </a:bodyPr>
          <a:lstStyle/>
          <a:p>
            <a:pPr marL="228600" lvl="0" indent="-228600" algn="l" rtl="0">
              <a:lnSpc>
                <a:spcPct val="90000"/>
              </a:lnSpc>
              <a:spcBef>
                <a:spcPts val="0"/>
              </a:spcBef>
              <a:spcAft>
                <a:spcPts val="0"/>
              </a:spcAft>
              <a:buClr>
                <a:schemeClr val="lt1"/>
              </a:buClr>
              <a:buSzPts val="2800"/>
              <a:buChar char="•"/>
            </a:pPr>
            <a:r>
              <a:rPr lang="en-US">
                <a:solidFill>
                  <a:schemeClr val="lt1"/>
                </a:solidFill>
                <a:latin typeface="Calibri"/>
                <a:ea typeface="Calibri"/>
                <a:cs typeface="Calibri"/>
                <a:sym typeface="Calibri"/>
              </a:rPr>
              <a:t>Digitization of Supply Chain</a:t>
            </a:r>
            <a:endParaRPr/>
          </a:p>
          <a:p>
            <a:pPr marL="228600" lvl="0" indent="-228600" algn="l" rtl="0">
              <a:lnSpc>
                <a:spcPct val="90000"/>
              </a:lnSpc>
              <a:spcBef>
                <a:spcPts val="1000"/>
              </a:spcBef>
              <a:spcAft>
                <a:spcPts val="0"/>
              </a:spcAft>
              <a:buClr>
                <a:schemeClr val="lt1"/>
              </a:buClr>
              <a:buSzPts val="2800"/>
              <a:buChar char="•"/>
            </a:pPr>
            <a:r>
              <a:rPr lang="en-US">
                <a:solidFill>
                  <a:schemeClr val="lt1"/>
                </a:solidFill>
                <a:latin typeface="Calibri"/>
                <a:ea typeface="Calibri"/>
                <a:cs typeface="Calibri"/>
                <a:sym typeface="Calibri"/>
              </a:rPr>
              <a:t>Customization</a:t>
            </a:r>
            <a:endParaRPr/>
          </a:p>
          <a:p>
            <a:pPr marL="228600" lvl="0" indent="-228600" algn="l" rtl="0">
              <a:lnSpc>
                <a:spcPct val="90000"/>
              </a:lnSpc>
              <a:spcBef>
                <a:spcPts val="1000"/>
              </a:spcBef>
              <a:spcAft>
                <a:spcPts val="0"/>
              </a:spcAft>
              <a:buClr>
                <a:schemeClr val="lt1"/>
              </a:buClr>
              <a:buSzPts val="2800"/>
              <a:buChar char="•"/>
            </a:pPr>
            <a:r>
              <a:rPr lang="en-US">
                <a:solidFill>
                  <a:schemeClr val="lt1"/>
                </a:solidFill>
                <a:latin typeface="Calibri"/>
                <a:ea typeface="Calibri"/>
                <a:cs typeface="Calibri"/>
                <a:sym typeface="Calibri"/>
              </a:rPr>
              <a:t>Excess Inventory with Retail Partners</a:t>
            </a:r>
            <a:endParaRPr/>
          </a:p>
          <a:p>
            <a:pPr marL="228600" lvl="0" indent="-228600" algn="l" rtl="0">
              <a:lnSpc>
                <a:spcPct val="90000"/>
              </a:lnSpc>
              <a:spcBef>
                <a:spcPts val="1000"/>
              </a:spcBef>
              <a:spcAft>
                <a:spcPts val="0"/>
              </a:spcAft>
              <a:buClr>
                <a:schemeClr val="lt1"/>
              </a:buClr>
              <a:buSzPts val="2800"/>
              <a:buChar char="•"/>
            </a:pPr>
            <a:r>
              <a:rPr lang="en-US">
                <a:solidFill>
                  <a:schemeClr val="lt1"/>
                </a:solidFill>
                <a:latin typeface="Calibri"/>
                <a:ea typeface="Calibri"/>
                <a:cs typeface="Calibri"/>
                <a:sym typeface="Calibri"/>
              </a:rPr>
              <a:t>Industry Dynamic</a:t>
            </a:r>
            <a:endParaRPr/>
          </a:p>
          <a:p>
            <a:pPr marL="228600" lvl="0" indent="-228600" algn="l" rtl="0">
              <a:lnSpc>
                <a:spcPct val="90000"/>
              </a:lnSpc>
              <a:spcBef>
                <a:spcPts val="1000"/>
              </a:spcBef>
              <a:spcAft>
                <a:spcPts val="0"/>
              </a:spcAft>
              <a:buClr>
                <a:schemeClr val="lt1"/>
              </a:buClr>
              <a:buSzPts val="2800"/>
              <a:buChar char="•"/>
            </a:pPr>
            <a:r>
              <a:rPr lang="en-US">
                <a:solidFill>
                  <a:schemeClr val="lt1"/>
                </a:solidFill>
                <a:latin typeface="Calibri"/>
                <a:ea typeface="Calibri"/>
                <a:cs typeface="Calibri"/>
                <a:sym typeface="Calibri"/>
              </a:rPr>
              <a:t>Maintaining of Brand Recognition</a:t>
            </a:r>
            <a:endParaRPr/>
          </a:p>
          <a:p>
            <a:pPr marL="228600" lvl="0" indent="-50800" algn="l" rtl="0">
              <a:lnSpc>
                <a:spcPct val="90000"/>
              </a:lnSpc>
              <a:spcBef>
                <a:spcPts val="1000"/>
              </a:spcBef>
              <a:spcAft>
                <a:spcPts val="0"/>
              </a:spcAft>
              <a:buClr>
                <a:schemeClr val="dk1"/>
              </a:buClr>
              <a:buSzPts val="2800"/>
              <a:buNone/>
            </a:pPr>
            <a:endParaRPr/>
          </a:p>
        </p:txBody>
      </p:sp>
      <p:pic>
        <p:nvPicPr>
          <p:cNvPr id="191" name="Google Shape;191;p24" descr="https://lh4.googleusercontent.com/mm9DLNEPMZ10IeYRfPwvl8rZErUb71jj9cU50QGg3tHNL5tFfAH6H7ybMI5vV49fbA_sr7ckr8MUa61jsgItCmXLvHkyRO1Dr3ztP1q54mCHBkmfKLe6TH4tL8kTr0dY27Sw3onE"/>
          <p:cNvPicPr preferRelativeResize="0"/>
          <p:nvPr/>
        </p:nvPicPr>
        <p:blipFill rotWithShape="1">
          <a:blip r:embed="rId4">
            <a:alphaModFix/>
          </a:blip>
          <a:srcRect l="15769" t="18022" r="17740" b="21123"/>
          <a:stretch/>
        </p:blipFill>
        <p:spPr>
          <a:xfrm>
            <a:off x="5240723" y="1990862"/>
            <a:ext cx="6889124" cy="3546626"/>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5"/>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98" name="Google Shape;198;p25"/>
          <p:cNvSpPr txBox="1"/>
          <p:nvPr/>
        </p:nvSpPr>
        <p:spPr>
          <a:xfrm>
            <a:off x="838200" y="0"/>
            <a:ext cx="10515600" cy="1325563"/>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85147"/>
              </a:buClr>
              <a:buSzPts val="4400"/>
              <a:buFont typeface="Calibri"/>
              <a:buNone/>
            </a:pPr>
            <a:r>
              <a:rPr lang="en-US" sz="4400" b="1" i="0" u="none" strike="noStrike" cap="none">
                <a:solidFill>
                  <a:srgbClr val="FFFFFF"/>
                </a:solidFill>
                <a:latin typeface="Calibri"/>
                <a:ea typeface="Calibri"/>
                <a:cs typeface="Calibri"/>
                <a:sym typeface="Calibri"/>
              </a:rPr>
              <a:t>STRATEGIES</a:t>
            </a:r>
            <a:endParaRPr b="1">
              <a:solidFill>
                <a:srgbClr val="FFFFFF"/>
              </a:solidFill>
            </a:endParaRPr>
          </a:p>
        </p:txBody>
      </p:sp>
      <p:sp>
        <p:nvSpPr>
          <p:cNvPr id="199" name="Google Shape;199;p25"/>
          <p:cNvSpPr txBox="1"/>
          <p:nvPr/>
        </p:nvSpPr>
        <p:spPr>
          <a:xfrm>
            <a:off x="838200" y="1325563"/>
            <a:ext cx="10515600" cy="5532300"/>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endParaRPr sz="3200">
              <a:solidFill>
                <a:schemeClr val="lt1"/>
              </a:solidFill>
              <a:latin typeface="Calibri"/>
              <a:ea typeface="Calibri"/>
              <a:cs typeface="Calibri"/>
              <a:sym typeface="Calibri"/>
            </a:endParaRPr>
          </a:p>
          <a:p>
            <a:pPr marL="0" marR="0" lvl="0" indent="0" algn="l" rtl="0">
              <a:lnSpc>
                <a:spcPct val="90000"/>
              </a:lnSpc>
              <a:spcBef>
                <a:spcPts val="0"/>
              </a:spcBef>
              <a:spcAft>
                <a:spcPts val="0"/>
              </a:spcAft>
              <a:buNone/>
            </a:pPr>
            <a:endParaRPr sz="3200">
              <a:solidFill>
                <a:schemeClr val="lt1"/>
              </a:solidFill>
              <a:latin typeface="Calibri"/>
              <a:ea typeface="Calibri"/>
              <a:cs typeface="Calibri"/>
              <a:sym typeface="Calibri"/>
            </a:endParaRPr>
          </a:p>
          <a:p>
            <a:pPr marL="228600" marR="0" lvl="0" indent="-228600" algn="l" rtl="0">
              <a:lnSpc>
                <a:spcPct val="90000"/>
              </a:lnSpc>
              <a:spcBef>
                <a:spcPts val="0"/>
              </a:spcBef>
              <a:spcAft>
                <a:spcPts val="0"/>
              </a:spcAft>
              <a:buClr>
                <a:schemeClr val="lt1"/>
              </a:buClr>
              <a:buSzPts val="3200"/>
              <a:buFont typeface="Arial"/>
              <a:buChar char="•"/>
            </a:pPr>
            <a:r>
              <a:rPr lang="en-US" sz="3200" b="0" i="0" u="none" strike="noStrike" cap="none">
                <a:solidFill>
                  <a:schemeClr val="lt1"/>
                </a:solidFill>
                <a:latin typeface="Calibri"/>
                <a:ea typeface="Calibri"/>
                <a:cs typeface="Calibri"/>
                <a:sym typeface="Calibri"/>
              </a:rPr>
              <a:t>Customer Direct Offense</a:t>
            </a:r>
            <a:endParaRPr/>
          </a:p>
          <a:p>
            <a:pPr marL="228600" marR="0" lvl="0" indent="-228600" algn="l" rtl="0">
              <a:lnSpc>
                <a:spcPct val="90000"/>
              </a:lnSpc>
              <a:spcBef>
                <a:spcPts val="1000"/>
              </a:spcBef>
              <a:spcAft>
                <a:spcPts val="0"/>
              </a:spcAft>
              <a:buClr>
                <a:schemeClr val="lt1"/>
              </a:buClr>
              <a:buSzPts val="3200"/>
              <a:buFont typeface="Arial"/>
              <a:buChar char="•"/>
            </a:pPr>
            <a:r>
              <a:rPr lang="en-US" sz="3200" b="0" i="0" u="none" strike="noStrike" cap="none">
                <a:solidFill>
                  <a:schemeClr val="lt1"/>
                </a:solidFill>
                <a:latin typeface="Calibri"/>
                <a:ea typeface="Calibri"/>
                <a:cs typeface="Calibri"/>
                <a:sym typeface="Calibri"/>
              </a:rPr>
              <a:t>“Triple Double Strategy”</a:t>
            </a:r>
            <a:endParaRPr/>
          </a:p>
          <a:p>
            <a:pPr marL="685800" marR="0" lvl="1" indent="-228600" algn="l" rtl="0">
              <a:lnSpc>
                <a:spcPct val="90000"/>
              </a:lnSpc>
              <a:spcBef>
                <a:spcPts val="500"/>
              </a:spcBef>
              <a:spcAft>
                <a:spcPts val="0"/>
              </a:spcAft>
              <a:buClr>
                <a:schemeClr val="lt1"/>
              </a:buClr>
              <a:buSzPts val="2800"/>
              <a:buFont typeface="Arial"/>
              <a:buChar char="•"/>
            </a:pPr>
            <a:r>
              <a:rPr lang="en-US" sz="2800" b="0" i="0" u="none" strike="noStrike" cap="none">
                <a:solidFill>
                  <a:schemeClr val="lt1"/>
                </a:solidFill>
                <a:latin typeface="Calibri"/>
                <a:ea typeface="Calibri"/>
                <a:cs typeface="Calibri"/>
                <a:sym typeface="Calibri"/>
              </a:rPr>
              <a:t>"2X Innovation, 2X Speed</a:t>
            </a:r>
            <a:endParaRPr sz="2800">
              <a:solidFill>
                <a:schemeClr val="lt1"/>
              </a:solidFill>
              <a:latin typeface="Calibri"/>
              <a:ea typeface="Calibri"/>
              <a:cs typeface="Calibri"/>
              <a:sym typeface="Calibri"/>
            </a:endParaRPr>
          </a:p>
          <a:p>
            <a:pPr marL="0" marR="0" lvl="0" indent="457200" algn="l" rtl="0">
              <a:lnSpc>
                <a:spcPct val="90000"/>
              </a:lnSpc>
              <a:spcBef>
                <a:spcPts val="500"/>
              </a:spcBef>
              <a:spcAft>
                <a:spcPts val="0"/>
              </a:spcAft>
              <a:buNone/>
            </a:pPr>
            <a:r>
              <a:rPr lang="en-US" sz="2800" b="0" i="0" u="none" strike="noStrike" cap="none">
                <a:solidFill>
                  <a:schemeClr val="lt1"/>
                </a:solidFill>
                <a:latin typeface="Calibri"/>
                <a:ea typeface="Calibri"/>
                <a:cs typeface="Calibri"/>
                <a:sym typeface="Calibri"/>
              </a:rPr>
              <a:t>and 2X Direct connections </a:t>
            </a:r>
            <a:endParaRPr sz="2800" b="0" i="0" u="none" strike="noStrike" cap="none">
              <a:solidFill>
                <a:schemeClr val="lt1"/>
              </a:solidFill>
              <a:latin typeface="Calibri"/>
              <a:ea typeface="Calibri"/>
              <a:cs typeface="Calibri"/>
              <a:sym typeface="Calibri"/>
            </a:endParaRPr>
          </a:p>
          <a:p>
            <a:pPr marL="0" marR="0" lvl="0" indent="457200" algn="l" rtl="0">
              <a:lnSpc>
                <a:spcPct val="90000"/>
              </a:lnSpc>
              <a:spcBef>
                <a:spcPts val="500"/>
              </a:spcBef>
              <a:spcAft>
                <a:spcPts val="0"/>
              </a:spcAft>
              <a:buNone/>
            </a:pPr>
            <a:r>
              <a:rPr lang="en-US" sz="2800" b="0" i="0" u="none" strike="noStrike" cap="none">
                <a:solidFill>
                  <a:schemeClr val="lt1"/>
                </a:solidFill>
                <a:latin typeface="Calibri"/>
                <a:ea typeface="Calibri"/>
                <a:cs typeface="Calibri"/>
                <a:sym typeface="Calibri"/>
              </a:rPr>
              <a:t>with consumers.“</a:t>
            </a:r>
            <a:endParaRPr/>
          </a:p>
          <a:p>
            <a:pPr marL="228600" marR="0" lvl="0" indent="-228600" algn="l" rtl="0">
              <a:lnSpc>
                <a:spcPct val="90000"/>
              </a:lnSpc>
              <a:spcBef>
                <a:spcPts val="1000"/>
              </a:spcBef>
              <a:spcAft>
                <a:spcPts val="0"/>
              </a:spcAft>
              <a:buClr>
                <a:schemeClr val="lt1"/>
              </a:buClr>
              <a:buSzPts val="3200"/>
              <a:buFont typeface="Arial"/>
              <a:buChar char="•"/>
            </a:pPr>
            <a:r>
              <a:rPr lang="en-US" sz="3200" b="0" i="0" u="none" strike="noStrike" cap="none">
                <a:solidFill>
                  <a:schemeClr val="lt1"/>
                </a:solidFill>
                <a:latin typeface="Calibri"/>
                <a:ea typeface="Calibri"/>
                <a:cs typeface="Calibri"/>
                <a:sym typeface="Calibri"/>
              </a:rPr>
              <a:t>Nike ID</a:t>
            </a:r>
            <a:endParaRPr/>
          </a:p>
        </p:txBody>
      </p:sp>
      <p:pic>
        <p:nvPicPr>
          <p:cNvPr id="200" name="Google Shape;200;p25"/>
          <p:cNvPicPr preferRelativeResize="0"/>
          <p:nvPr/>
        </p:nvPicPr>
        <p:blipFill>
          <a:blip r:embed="rId4">
            <a:alphaModFix/>
          </a:blip>
          <a:stretch>
            <a:fillRect/>
          </a:stretch>
        </p:blipFill>
        <p:spPr>
          <a:xfrm>
            <a:off x="5416800" y="1325575"/>
            <a:ext cx="5937002" cy="3956474"/>
          </a:xfrm>
          <a:prstGeom prst="rect">
            <a:avLst/>
          </a:prstGeom>
          <a:noFill/>
          <a:ln>
            <a:noFill/>
          </a:ln>
        </p:spPr>
      </p:pic>
      <p:pic>
        <p:nvPicPr>
          <p:cNvPr id="201" name="Google Shape;201;p25"/>
          <p:cNvPicPr preferRelativeResize="0"/>
          <p:nvPr/>
        </p:nvPicPr>
        <p:blipFill>
          <a:blip r:embed="rId5">
            <a:alphaModFix/>
          </a:blip>
          <a:stretch>
            <a:fillRect/>
          </a:stretch>
        </p:blipFill>
        <p:spPr>
          <a:xfrm>
            <a:off x="937549" y="199900"/>
            <a:ext cx="3502650" cy="25831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26"/>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27"/>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14" name="Google Shape;214;p27"/>
          <p:cNvSpPr txBox="1"/>
          <p:nvPr/>
        </p:nvSpPr>
        <p:spPr>
          <a:xfrm>
            <a:off x="838200" y="0"/>
            <a:ext cx="10515600" cy="1325563"/>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85147"/>
              </a:buClr>
              <a:buSzPts val="4400"/>
              <a:buFont typeface="Calibri"/>
              <a:buNone/>
            </a:pPr>
            <a:r>
              <a:rPr lang="en-US" sz="4400" b="1" i="0" u="none" strike="noStrike" cap="none">
                <a:solidFill>
                  <a:srgbClr val="FFFFFF"/>
                </a:solidFill>
                <a:latin typeface="Calibri"/>
                <a:ea typeface="Calibri"/>
                <a:cs typeface="Calibri"/>
                <a:sym typeface="Calibri"/>
              </a:rPr>
              <a:t>CITATIONS</a:t>
            </a:r>
            <a:endParaRPr b="1">
              <a:solidFill>
                <a:srgbClr val="FFFFFF"/>
              </a:solidFill>
            </a:endParaRPr>
          </a:p>
        </p:txBody>
      </p:sp>
      <p:sp>
        <p:nvSpPr>
          <p:cNvPr id="215" name="Google Shape;215;p27"/>
          <p:cNvSpPr txBox="1"/>
          <p:nvPr/>
        </p:nvSpPr>
        <p:spPr>
          <a:xfrm>
            <a:off x="838200" y="1325563"/>
            <a:ext cx="10515600" cy="5532300"/>
          </a:xfrm>
          <a:prstGeom prst="rect">
            <a:avLst/>
          </a:prstGeom>
          <a:solidFill>
            <a:schemeClr val="dk1">
              <a:alpha val="49800"/>
            </a:schemeClr>
          </a:solidFill>
          <a:ln>
            <a:noFill/>
          </a:ln>
        </p:spPr>
        <p:txBody>
          <a:bodyPr spcFirstLastPara="1" wrap="square" lIns="91425" tIns="45700" rIns="91425" bIns="45700" anchor="ctr" anchorCtr="0">
            <a:noAutofit/>
          </a:bodyPr>
          <a:lstStyle/>
          <a:p>
            <a:pPr marL="457200" lvl="0" indent="-311150" algn="l" rtl="0">
              <a:lnSpc>
                <a:spcPct val="115000"/>
              </a:lnSpc>
              <a:spcBef>
                <a:spcPts val="500"/>
              </a:spcBef>
              <a:spcAft>
                <a:spcPts val="0"/>
              </a:spcAft>
              <a:buClr>
                <a:srgbClr val="FFFFFF"/>
              </a:buClr>
              <a:buSzPts val="1300"/>
              <a:buChar char="•"/>
            </a:pPr>
            <a:r>
              <a:rPr lang="en-US" sz="1300">
                <a:solidFill>
                  <a:srgbClr val="FFFFFF"/>
                </a:solidFill>
                <a:latin typeface="Times New Roman"/>
                <a:ea typeface="Times New Roman"/>
                <a:cs typeface="Times New Roman"/>
                <a:sym typeface="Times New Roman"/>
              </a:rPr>
              <a:t>“From Factory to Footwear: Inside the Nike Supply Chain.” </a:t>
            </a:r>
            <a:r>
              <a:rPr lang="en-US" sz="1300" i="1">
                <a:solidFill>
                  <a:srgbClr val="FFFFFF"/>
                </a:solidFill>
                <a:latin typeface="Times New Roman"/>
                <a:ea typeface="Times New Roman"/>
                <a:cs typeface="Times New Roman"/>
                <a:sym typeface="Times New Roman"/>
              </a:rPr>
              <a:t>Supplychainx, </a:t>
            </a:r>
            <a:r>
              <a:rPr lang="en-US" sz="1300">
                <a:solidFill>
                  <a:srgbClr val="FFFFFF"/>
                </a:solidFill>
                <a:latin typeface="Times New Roman"/>
                <a:ea typeface="Times New Roman"/>
                <a:cs typeface="Times New Roman"/>
                <a:sym typeface="Times New Roman"/>
              </a:rPr>
              <a:t>4 Apr. 2018, https://supplychainx.highjump.com/nike-supply-chain.html</a:t>
            </a:r>
            <a:endParaRPr sz="1300">
              <a:solidFill>
                <a:srgbClr val="FFFFFF"/>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rgbClr val="FFFFFF"/>
              </a:buClr>
              <a:buSzPts val="1300"/>
              <a:buChar char="•"/>
            </a:pPr>
            <a:r>
              <a:rPr lang="en-US" sz="1300">
                <a:solidFill>
                  <a:srgbClr val="FFFFFF"/>
                </a:solidFill>
                <a:latin typeface="Times New Roman"/>
                <a:ea typeface="Times New Roman"/>
                <a:cs typeface="Times New Roman"/>
                <a:sym typeface="Times New Roman"/>
              </a:rPr>
              <a:t>Carpenter, William. “Nike Stock: Analyzing 5 Key Supplier (NKE).” </a:t>
            </a:r>
            <a:r>
              <a:rPr lang="en-US" sz="1300" i="1">
                <a:solidFill>
                  <a:srgbClr val="FFFFFF"/>
                </a:solidFill>
                <a:latin typeface="Times New Roman"/>
                <a:ea typeface="Times New Roman"/>
                <a:cs typeface="Times New Roman"/>
                <a:sym typeface="Times New Roman"/>
              </a:rPr>
              <a:t>Investopedia</a:t>
            </a:r>
            <a:r>
              <a:rPr lang="en-US" sz="1300">
                <a:solidFill>
                  <a:srgbClr val="FFFFFF"/>
                </a:solidFill>
                <a:latin typeface="Times New Roman"/>
                <a:ea typeface="Times New Roman"/>
                <a:cs typeface="Times New Roman"/>
                <a:sym typeface="Times New Roman"/>
              </a:rPr>
              <a:t>, 2 Nov, 2019. https://www.investopedia.com/articles/markets/051416/nike-stock-analyzing-5-key-suppliers-nke.asp</a:t>
            </a:r>
            <a:endParaRPr sz="1300">
              <a:solidFill>
                <a:srgbClr val="FFFFFF"/>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rgbClr val="FFFFFF"/>
              </a:buClr>
              <a:buSzPts val="1300"/>
              <a:buChar char="•"/>
            </a:pPr>
            <a:r>
              <a:rPr lang="en-US" sz="1300">
                <a:solidFill>
                  <a:srgbClr val="FFFFFF"/>
                </a:solidFill>
                <a:latin typeface="Times New Roman"/>
                <a:ea typeface="Times New Roman"/>
                <a:cs typeface="Times New Roman"/>
                <a:sym typeface="Times New Roman"/>
              </a:rPr>
              <a:t>Caudell, Dustin. “What Supply Chain Managers Can Learn from Nike and Apollo Global Partnership.” </a:t>
            </a:r>
            <a:r>
              <a:rPr lang="en-US" sz="1300" i="1">
                <a:solidFill>
                  <a:srgbClr val="FFFFFF"/>
                </a:solidFill>
                <a:latin typeface="Times New Roman"/>
                <a:ea typeface="Times New Roman"/>
                <a:cs typeface="Times New Roman"/>
                <a:sym typeface="Times New Roman"/>
              </a:rPr>
              <a:t>RFgen</a:t>
            </a:r>
            <a:r>
              <a:rPr lang="en-US" sz="1300">
                <a:solidFill>
                  <a:srgbClr val="FFFFFF"/>
                </a:solidFill>
                <a:latin typeface="Times New Roman"/>
                <a:ea typeface="Times New Roman"/>
                <a:cs typeface="Times New Roman"/>
                <a:sym typeface="Times New Roman"/>
              </a:rPr>
              <a:t>, 30 Sep. 2016, https://www.rfgen.com/blog/what-supply-chain-managers-can-learn-from-nike-and-apollo-global-partnership/</a:t>
            </a:r>
            <a:endParaRPr sz="1300">
              <a:solidFill>
                <a:srgbClr val="FFFFFF"/>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rgbClr val="FFFFFF"/>
              </a:buClr>
              <a:buSzPts val="1300"/>
              <a:buChar char="•"/>
            </a:pPr>
            <a:r>
              <a:rPr lang="en-US" sz="1300">
                <a:solidFill>
                  <a:srgbClr val="FFFFFF"/>
                </a:solidFill>
                <a:latin typeface="Times New Roman"/>
                <a:ea typeface="Times New Roman"/>
                <a:cs typeface="Times New Roman"/>
                <a:sym typeface="Times New Roman"/>
              </a:rPr>
              <a:t>“NIKE, Inc. Announces New Consumer Direct Offense: A Faster Pipeline to Serve Consumers Personally, At Scale.” </a:t>
            </a:r>
            <a:r>
              <a:rPr lang="en-US" sz="1300" i="1">
                <a:solidFill>
                  <a:srgbClr val="FFFFFF"/>
                </a:solidFill>
                <a:latin typeface="Times New Roman"/>
                <a:ea typeface="Times New Roman"/>
                <a:cs typeface="Times New Roman"/>
                <a:sym typeface="Times New Roman"/>
              </a:rPr>
              <a:t>Nike News</a:t>
            </a:r>
            <a:r>
              <a:rPr lang="en-US" sz="1300">
                <a:solidFill>
                  <a:srgbClr val="FFFFFF"/>
                </a:solidFill>
                <a:latin typeface="Times New Roman"/>
                <a:ea typeface="Times New Roman"/>
                <a:cs typeface="Times New Roman"/>
                <a:sym typeface="Times New Roman"/>
              </a:rPr>
              <a:t>, 15 June 2017, https://news.nike.com/news/nike-consumer-direct-offense.</a:t>
            </a:r>
            <a:endParaRPr sz="1300">
              <a:solidFill>
                <a:srgbClr val="FFFFFF"/>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rgbClr val="FFFFFF"/>
              </a:buClr>
              <a:buSzPts val="1300"/>
              <a:buChar char="•"/>
            </a:pPr>
            <a:r>
              <a:rPr lang="en-US" sz="1300">
                <a:solidFill>
                  <a:srgbClr val="FFFFFF"/>
                </a:solidFill>
                <a:latin typeface="Times New Roman"/>
                <a:ea typeface="Times New Roman"/>
                <a:cs typeface="Times New Roman"/>
                <a:sym typeface="Times New Roman"/>
              </a:rPr>
              <a:t>Rupp, Lindsey, et al. “The Death Of Clothing.” </a:t>
            </a:r>
            <a:r>
              <a:rPr lang="en-US" sz="1300" i="1">
                <a:solidFill>
                  <a:srgbClr val="FFFFFF"/>
                </a:solidFill>
                <a:latin typeface="Times New Roman"/>
                <a:ea typeface="Times New Roman"/>
                <a:cs typeface="Times New Roman"/>
                <a:sym typeface="Times New Roman"/>
              </a:rPr>
              <a:t>Bloomberg.com</a:t>
            </a:r>
            <a:r>
              <a:rPr lang="en-US" sz="1300">
                <a:solidFill>
                  <a:srgbClr val="FFFFFF"/>
                </a:solidFill>
                <a:latin typeface="Times New Roman"/>
                <a:ea typeface="Times New Roman"/>
                <a:cs typeface="Times New Roman"/>
                <a:sym typeface="Times New Roman"/>
              </a:rPr>
              <a:t>, Bloomberg, 5 Feb. 2018, https://www.bloomberg.com/graphics/2018-death-of-clothing/.</a:t>
            </a:r>
            <a:endParaRPr sz="1300">
              <a:solidFill>
                <a:srgbClr val="FFFFFF"/>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rgbClr val="FFFFFF"/>
              </a:buClr>
              <a:buSzPts val="1300"/>
              <a:buChar char="•"/>
            </a:pPr>
            <a:r>
              <a:rPr lang="en-US" sz="1300">
                <a:solidFill>
                  <a:srgbClr val="FFFFFF"/>
                </a:solidFill>
                <a:latin typeface="Times New Roman"/>
                <a:ea typeface="Times New Roman"/>
                <a:cs typeface="Times New Roman"/>
                <a:sym typeface="Times New Roman"/>
              </a:rPr>
              <a:t>Anonymous. “Striding Forward: Nike's Quest to Reinvent Its Supply Chain.” </a:t>
            </a:r>
            <a:r>
              <a:rPr lang="en-US" sz="1300" i="1">
                <a:solidFill>
                  <a:srgbClr val="FFFFFF"/>
                </a:solidFill>
                <a:latin typeface="Times New Roman"/>
                <a:ea typeface="Times New Roman"/>
                <a:cs typeface="Times New Roman"/>
                <a:sym typeface="Times New Roman"/>
              </a:rPr>
              <a:t>Technology and Operations Management</a:t>
            </a:r>
            <a:r>
              <a:rPr lang="en-US" sz="1300">
                <a:solidFill>
                  <a:srgbClr val="FFFFFF"/>
                </a:solidFill>
                <a:latin typeface="Times New Roman"/>
                <a:ea typeface="Times New Roman"/>
                <a:cs typeface="Times New Roman"/>
                <a:sym typeface="Times New Roman"/>
              </a:rPr>
              <a:t>, 15 Nov. 2017, https://digital.hbs.edu/platform-rctom/submission/striding-forward-nikes-quest-to-reinvent-its-supply-chain/.</a:t>
            </a:r>
            <a:endParaRPr sz="1300">
              <a:solidFill>
                <a:srgbClr val="FFFFFF"/>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rgbClr val="FFFFFF"/>
              </a:buClr>
              <a:buSzPts val="1300"/>
              <a:buChar char="•"/>
            </a:pPr>
            <a:r>
              <a:rPr lang="en-US" sz="1300">
                <a:solidFill>
                  <a:srgbClr val="FFFFFF"/>
                </a:solidFill>
                <a:latin typeface="Times New Roman"/>
                <a:ea typeface="Times New Roman"/>
                <a:cs typeface="Times New Roman"/>
                <a:sym typeface="Times New Roman"/>
              </a:rPr>
              <a:t>Anonymous. “Sourcing Standards.” </a:t>
            </a:r>
            <a:r>
              <a:rPr lang="en-US" sz="1300" i="1">
                <a:solidFill>
                  <a:srgbClr val="FFFFFF"/>
                </a:solidFill>
                <a:latin typeface="Times New Roman"/>
                <a:ea typeface="Times New Roman"/>
                <a:cs typeface="Times New Roman"/>
                <a:sym typeface="Times New Roman"/>
              </a:rPr>
              <a:t>Nike Purpose</a:t>
            </a:r>
            <a:r>
              <a:rPr lang="en-US" sz="1300">
                <a:solidFill>
                  <a:srgbClr val="FFFFFF"/>
                </a:solidFill>
                <a:latin typeface="Times New Roman"/>
                <a:ea typeface="Times New Roman"/>
                <a:cs typeface="Times New Roman"/>
                <a:sym typeface="Times New Roman"/>
              </a:rPr>
              <a:t>, 3 Dec. 2019. Web. https://purpose.nike.com/sourcing-manufacturing-standards.</a:t>
            </a:r>
            <a:endParaRPr sz="1300">
              <a:solidFill>
                <a:srgbClr val="FFFFFF"/>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rgbClr val="FFFFFF"/>
              </a:buClr>
              <a:buSzPts val="1300"/>
              <a:buChar char="•"/>
            </a:pPr>
            <a:r>
              <a:rPr lang="en-US" sz="1300" i="1">
                <a:solidFill>
                  <a:srgbClr val="FFFFFF"/>
                </a:solidFill>
                <a:latin typeface="Times New Roman"/>
                <a:ea typeface="Times New Roman"/>
                <a:cs typeface="Times New Roman"/>
                <a:sym typeface="Times New Roman"/>
              </a:rPr>
              <a:t>How Nike Solved Its Sweatshop Problem</a:t>
            </a:r>
            <a:r>
              <a:rPr lang="en-US" sz="1300">
                <a:solidFill>
                  <a:srgbClr val="FFFFFF"/>
                </a:solidFill>
                <a:latin typeface="Times New Roman"/>
                <a:ea typeface="Times New Roman"/>
                <a:cs typeface="Times New Roman"/>
                <a:sym typeface="Times New Roman"/>
              </a:rPr>
              <a:t>. (2013, May 9). Businessinsider.com: https://www.businessinsider.com/how-nike-solved-its-sweatshop-problem-2013-5</a:t>
            </a:r>
            <a:endParaRPr sz="1300">
              <a:solidFill>
                <a:srgbClr val="FFFFFF"/>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rgbClr val="FFFFFF"/>
              </a:buClr>
              <a:buSzPts val="1300"/>
              <a:buChar char="•"/>
            </a:pPr>
            <a:r>
              <a:rPr lang="en-US" sz="1300" i="1">
                <a:solidFill>
                  <a:srgbClr val="FFFFFF"/>
                </a:solidFill>
                <a:latin typeface="Times New Roman"/>
                <a:ea typeface="Times New Roman"/>
                <a:cs typeface="Times New Roman"/>
                <a:sym typeface="Times New Roman"/>
              </a:rPr>
              <a:t>Five Ways Nike Celebrates Earth Day Every Day</a:t>
            </a:r>
            <a:r>
              <a:rPr lang="en-US" sz="1300">
                <a:solidFill>
                  <a:srgbClr val="FFFFFF"/>
                </a:solidFill>
                <a:latin typeface="Times New Roman"/>
                <a:ea typeface="Times New Roman"/>
                <a:cs typeface="Times New Roman"/>
                <a:sym typeface="Times New Roman"/>
              </a:rPr>
              <a:t>. (2019, April 22). News.nike.com: https://news.nike.com/news/earth-day-sustainability-2019</a:t>
            </a:r>
            <a:endParaRPr sz="1300">
              <a:solidFill>
                <a:srgbClr val="FFFFFF"/>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rgbClr val="FFFFFF"/>
              </a:buClr>
              <a:buSzPts val="1300"/>
              <a:buChar char="•"/>
            </a:pPr>
            <a:r>
              <a:rPr lang="en-US" sz="1300">
                <a:solidFill>
                  <a:srgbClr val="FFFFFF"/>
                </a:solidFill>
                <a:latin typeface="Times New Roman"/>
                <a:ea typeface="Times New Roman"/>
                <a:cs typeface="Times New Roman"/>
                <a:sym typeface="Times New Roman"/>
              </a:rPr>
              <a:t>Greenhouse, S. (1997, November 8). </a:t>
            </a:r>
            <a:r>
              <a:rPr lang="en-US" sz="1300" i="1">
                <a:solidFill>
                  <a:srgbClr val="FFFFFF"/>
                </a:solidFill>
                <a:latin typeface="Times New Roman"/>
                <a:ea typeface="Times New Roman"/>
                <a:cs typeface="Times New Roman"/>
                <a:sym typeface="Times New Roman"/>
              </a:rPr>
              <a:t>Nike Shoe Plant in Vietnam Is Called Unsafe for Workers</a:t>
            </a:r>
            <a:r>
              <a:rPr lang="en-US" sz="1300">
                <a:solidFill>
                  <a:srgbClr val="FFFFFF"/>
                </a:solidFill>
                <a:latin typeface="Times New Roman"/>
                <a:ea typeface="Times New Roman"/>
                <a:cs typeface="Times New Roman"/>
                <a:sym typeface="Times New Roman"/>
              </a:rPr>
              <a:t>. Nytimes.com:https://www.nytimes.com/1997/11/08/business/nike-shoe-plant-in-vietnam-is-called-unsafe-for-workers.html</a:t>
            </a:r>
            <a:endParaRPr sz="1300">
              <a:solidFill>
                <a:srgbClr val="FFFFFF"/>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rgbClr val="FFFFFF"/>
              </a:buClr>
              <a:buSzPts val="1300"/>
              <a:buChar char="•"/>
            </a:pPr>
            <a:r>
              <a:rPr lang="en-US" sz="1300">
                <a:solidFill>
                  <a:srgbClr val="FFFFFF"/>
                </a:solidFill>
                <a:latin typeface="Times New Roman"/>
                <a:ea typeface="Times New Roman"/>
                <a:cs typeface="Times New Roman"/>
                <a:sym typeface="Times New Roman"/>
              </a:rPr>
              <a:t>“NIKE, Inc. Reports Fiscal 2019 Fourth Quarter and Full Year Results.” </a:t>
            </a:r>
            <a:r>
              <a:rPr lang="en-US" sz="1300" i="1">
                <a:solidFill>
                  <a:srgbClr val="FFFFFF"/>
                </a:solidFill>
                <a:latin typeface="Times New Roman"/>
                <a:ea typeface="Times New Roman"/>
                <a:cs typeface="Times New Roman"/>
                <a:sym typeface="Times New Roman"/>
              </a:rPr>
              <a:t>Nike.Com</a:t>
            </a:r>
            <a:r>
              <a:rPr lang="en-US" sz="1300">
                <a:solidFill>
                  <a:srgbClr val="FFFFFF"/>
                </a:solidFill>
                <a:latin typeface="Times New Roman"/>
                <a:ea typeface="Times New Roman"/>
                <a:cs typeface="Times New Roman"/>
                <a:sym typeface="Times New Roman"/>
              </a:rPr>
              <a:t>, 2019, investors.nike.com/investors/news-events-and-reports/investor-news/investor-news-details/2019/NIKE-Inc-Reports-Fiscal-2019-Fourth-Quarter-and-Full-Year-Results/default.aspx.</a:t>
            </a:r>
            <a:endParaRPr sz="1300">
              <a:solidFill>
                <a:srgbClr val="FFFFFF"/>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rgbClr val="FFFFFF"/>
              </a:buClr>
              <a:buSzPts val="1300"/>
              <a:buChar char="•"/>
            </a:pPr>
            <a:r>
              <a:rPr lang="en-US" sz="1300">
                <a:solidFill>
                  <a:srgbClr val="FFFFFF"/>
                </a:solidFill>
                <a:latin typeface="Times New Roman"/>
                <a:ea typeface="Times New Roman"/>
                <a:cs typeface="Times New Roman"/>
                <a:sym typeface="Times New Roman"/>
              </a:rPr>
              <a:t>‌“Nike | NKE | Operating Expenses.” </a:t>
            </a:r>
            <a:r>
              <a:rPr lang="en-US" sz="1300" i="1">
                <a:solidFill>
                  <a:srgbClr val="FFFFFF"/>
                </a:solidFill>
                <a:latin typeface="Times New Roman"/>
                <a:ea typeface="Times New Roman"/>
                <a:cs typeface="Times New Roman"/>
                <a:sym typeface="Times New Roman"/>
              </a:rPr>
              <a:t>Tradingeconomics.Com</a:t>
            </a:r>
            <a:r>
              <a:rPr lang="en-US" sz="1300">
                <a:solidFill>
                  <a:srgbClr val="FFFFFF"/>
                </a:solidFill>
                <a:latin typeface="Times New Roman"/>
                <a:ea typeface="Times New Roman"/>
                <a:cs typeface="Times New Roman"/>
                <a:sym typeface="Times New Roman"/>
              </a:rPr>
              <a:t>, 2019, tradingeconomics.com/nke:us:operating-expenses. Accessed 6 Dec. 2019.</a:t>
            </a:r>
            <a:endParaRPr sz="1300">
              <a:solidFill>
                <a:srgbClr val="FFFFFF"/>
              </a:solidFill>
              <a:latin typeface="Times New Roman"/>
              <a:ea typeface="Times New Roman"/>
              <a:cs typeface="Times New Roman"/>
              <a:sym typeface="Times New Roman"/>
            </a:endParaRPr>
          </a:p>
          <a:p>
            <a:pPr marL="457200" lvl="0" indent="-311150" algn="l" rtl="0">
              <a:lnSpc>
                <a:spcPct val="115000"/>
              </a:lnSpc>
              <a:spcBef>
                <a:spcPts val="0"/>
              </a:spcBef>
              <a:spcAft>
                <a:spcPts val="0"/>
              </a:spcAft>
              <a:buClr>
                <a:srgbClr val="FFFFFF"/>
              </a:buClr>
              <a:buSzPts val="1300"/>
              <a:buChar char="•"/>
            </a:pPr>
            <a:r>
              <a:rPr lang="en-US" sz="1300">
                <a:solidFill>
                  <a:srgbClr val="FFFFFF"/>
                </a:solidFill>
                <a:latin typeface="Times New Roman"/>
                <a:ea typeface="Times New Roman"/>
                <a:cs typeface="Times New Roman"/>
                <a:sym typeface="Times New Roman"/>
              </a:rPr>
              <a:t>“NIKE, Inc. Reports Fiscal 2014 Fourth Quarter and Full Year Results.” </a:t>
            </a:r>
            <a:r>
              <a:rPr lang="en-US" sz="1300" i="1">
                <a:solidFill>
                  <a:srgbClr val="FFFFFF"/>
                </a:solidFill>
                <a:latin typeface="Times New Roman"/>
                <a:ea typeface="Times New Roman"/>
                <a:cs typeface="Times New Roman"/>
                <a:sym typeface="Times New Roman"/>
              </a:rPr>
              <a:t>Nike.Com</a:t>
            </a:r>
            <a:r>
              <a:rPr lang="en-US" sz="1300">
                <a:solidFill>
                  <a:srgbClr val="FFFFFF"/>
                </a:solidFill>
                <a:latin typeface="Times New Roman"/>
                <a:ea typeface="Times New Roman"/>
                <a:cs typeface="Times New Roman"/>
                <a:sym typeface="Times New Roman"/>
              </a:rPr>
              <a:t>, 2014, investors.nike.com/investors/news-events-and-reports/investor-news/investor-news-details/2014/NIKE-Inc-Reports-Fiscal-2014-Fourth-Quarter-and-Full-Year-Results/default.aspx. Accessed 6 Dec. 2019.</a:t>
            </a:r>
            <a:endParaRPr sz="1300">
              <a:solidFill>
                <a:srgbClr val="FFFFFF"/>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3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6" name="Google Shape;96;p14"/>
          <p:cNvSpPr txBox="1">
            <a:spLocks noGrp="1"/>
          </p:cNvSpPr>
          <p:nvPr>
            <p:ph type="body" idx="1"/>
          </p:nvPr>
        </p:nvSpPr>
        <p:spPr>
          <a:xfrm>
            <a:off x="838200" y="1325563"/>
            <a:ext cx="10515600" cy="5532300"/>
          </a:xfrm>
          <a:prstGeom prst="rect">
            <a:avLst/>
          </a:prstGeom>
          <a:solidFill>
            <a:schemeClr val="dk1">
              <a:alpha val="49800"/>
            </a:schemeClr>
          </a:solidFill>
          <a:ln>
            <a:noFill/>
          </a:ln>
        </p:spPr>
        <p:txBody>
          <a:bodyPr spcFirstLastPara="1" wrap="square" lIns="91425" tIns="45700" rIns="91425" bIns="45700" anchor="ctr" anchorCtr="0">
            <a:noAutofit/>
          </a:bodyPr>
          <a:lstStyle/>
          <a:p>
            <a:pPr marL="457200" lvl="0" indent="-457200" algn="l" rtl="0">
              <a:lnSpc>
                <a:spcPct val="150000"/>
              </a:lnSpc>
              <a:spcBef>
                <a:spcPts val="0"/>
              </a:spcBef>
              <a:spcAft>
                <a:spcPts val="0"/>
              </a:spcAft>
              <a:buClr>
                <a:schemeClr val="lt1"/>
              </a:buClr>
              <a:buSzPts val="3600"/>
              <a:buFont typeface="Calibri"/>
              <a:buChar char="•"/>
            </a:pPr>
            <a:r>
              <a:rPr lang="en-US" sz="3600">
                <a:solidFill>
                  <a:schemeClr val="lt1"/>
                </a:solidFill>
                <a:latin typeface="Calibri"/>
                <a:ea typeface="Calibri"/>
                <a:cs typeface="Calibri"/>
                <a:sym typeface="Calibri"/>
              </a:rPr>
              <a:t>Established in 1964 (Blue Ribbon Sports)</a:t>
            </a:r>
            <a:endParaRPr/>
          </a:p>
          <a:p>
            <a:pPr marL="457200" lvl="0" indent="-457200" algn="l" rtl="0">
              <a:lnSpc>
                <a:spcPct val="150000"/>
              </a:lnSpc>
              <a:spcBef>
                <a:spcPts val="0"/>
              </a:spcBef>
              <a:spcAft>
                <a:spcPts val="0"/>
              </a:spcAft>
              <a:buClr>
                <a:schemeClr val="lt1"/>
              </a:buClr>
              <a:buSzPts val="3600"/>
              <a:buFont typeface="Calibri"/>
              <a:buChar char="•"/>
            </a:pPr>
            <a:r>
              <a:rPr lang="en-US" sz="3600">
                <a:solidFill>
                  <a:schemeClr val="lt1"/>
                </a:solidFill>
                <a:latin typeface="Calibri"/>
                <a:ea typeface="Calibri"/>
                <a:cs typeface="Calibri"/>
                <a:sym typeface="Calibri"/>
              </a:rPr>
              <a:t>Mission</a:t>
            </a:r>
            <a:endParaRPr/>
          </a:p>
          <a:p>
            <a:pPr marL="0" lvl="0" indent="457200" algn="ctr" rtl="0">
              <a:lnSpc>
                <a:spcPct val="150000"/>
              </a:lnSpc>
              <a:spcBef>
                <a:spcPts val="1000"/>
              </a:spcBef>
              <a:spcAft>
                <a:spcPts val="0"/>
              </a:spcAft>
              <a:buClr>
                <a:schemeClr val="lt1"/>
              </a:buClr>
              <a:buSzPts val="3600"/>
              <a:buNone/>
            </a:pPr>
            <a:r>
              <a:rPr lang="en-US" sz="3600">
                <a:solidFill>
                  <a:schemeClr val="lt1"/>
                </a:solidFill>
                <a:latin typeface="Calibri"/>
                <a:ea typeface="Calibri"/>
                <a:cs typeface="Calibri"/>
                <a:sym typeface="Calibri"/>
              </a:rPr>
              <a:t>“</a:t>
            </a:r>
            <a:r>
              <a:rPr lang="en-US" sz="3600" i="1">
                <a:solidFill>
                  <a:schemeClr val="lt1"/>
                </a:solidFill>
                <a:latin typeface="Calibri"/>
                <a:ea typeface="Calibri"/>
                <a:cs typeface="Calibri"/>
                <a:sym typeface="Calibri"/>
              </a:rPr>
              <a:t>To bring inspiration and innovation to every athlete in the world</a:t>
            </a:r>
            <a:r>
              <a:rPr lang="en-US" sz="3600">
                <a:solidFill>
                  <a:schemeClr val="lt1"/>
                </a:solidFill>
                <a:latin typeface="Calibri"/>
                <a:ea typeface="Calibri"/>
                <a:cs typeface="Calibri"/>
                <a:sym typeface="Calibri"/>
              </a:rPr>
              <a:t>.”</a:t>
            </a:r>
            <a:endParaRPr/>
          </a:p>
        </p:txBody>
      </p:sp>
      <p:sp>
        <p:nvSpPr>
          <p:cNvPr id="97" name="Google Shape;97;p14"/>
          <p:cNvSpPr txBox="1"/>
          <p:nvPr/>
        </p:nvSpPr>
        <p:spPr>
          <a:xfrm>
            <a:off x="838200" y="0"/>
            <a:ext cx="10515600" cy="1325700"/>
          </a:xfrm>
          <a:prstGeom prst="rect">
            <a:avLst/>
          </a:prstGeom>
          <a:solidFill>
            <a:schemeClr val="dk1">
              <a:alpha val="49800"/>
            </a:scheme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85147"/>
              </a:buClr>
              <a:buSzPts val="4400"/>
              <a:buFont typeface="Calibri"/>
              <a:buNone/>
            </a:pPr>
            <a:r>
              <a:rPr lang="en-US" sz="4400" b="1" i="0" u="none" strike="noStrike" cap="none">
                <a:solidFill>
                  <a:srgbClr val="FFFFFF"/>
                </a:solidFill>
                <a:latin typeface="Calibri"/>
                <a:ea typeface="Calibri"/>
                <a:cs typeface="Calibri"/>
                <a:sym typeface="Calibri"/>
              </a:rPr>
              <a:t>OVERVIEW</a:t>
            </a:r>
            <a:endParaRPr b="1">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5"/>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4" name="Google Shape;104;p15"/>
          <p:cNvSpPr txBox="1"/>
          <p:nvPr/>
        </p:nvSpPr>
        <p:spPr>
          <a:xfrm>
            <a:off x="838200" y="0"/>
            <a:ext cx="10515600" cy="1325700"/>
          </a:xfrm>
          <a:prstGeom prst="rect">
            <a:avLst/>
          </a:prstGeom>
          <a:solidFill>
            <a:schemeClr val="dk1">
              <a:alpha val="49800"/>
            </a:scheme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85147"/>
              </a:buClr>
              <a:buSzPts val="4400"/>
              <a:buFont typeface="Calibri"/>
              <a:buNone/>
            </a:pPr>
            <a:r>
              <a:rPr lang="en-US" sz="4400" b="1" i="0" u="none" strike="noStrike" cap="none">
                <a:solidFill>
                  <a:srgbClr val="FFFFFF"/>
                </a:solidFill>
                <a:latin typeface="Calibri"/>
                <a:ea typeface="Calibri"/>
                <a:cs typeface="Calibri"/>
                <a:sym typeface="Calibri"/>
              </a:rPr>
              <a:t>SEGMENT ANALYSIS</a:t>
            </a:r>
            <a:endParaRPr b="1">
              <a:solidFill>
                <a:srgbClr val="FFFFFF"/>
              </a:solidFill>
            </a:endParaRPr>
          </a:p>
        </p:txBody>
      </p:sp>
      <p:sp>
        <p:nvSpPr>
          <p:cNvPr id="105" name="Google Shape;105;p15"/>
          <p:cNvSpPr txBox="1">
            <a:spLocks noGrp="1"/>
          </p:cNvSpPr>
          <p:nvPr>
            <p:ph type="body" idx="1"/>
          </p:nvPr>
        </p:nvSpPr>
        <p:spPr>
          <a:xfrm>
            <a:off x="838200" y="1325564"/>
            <a:ext cx="10515600" cy="2933700"/>
          </a:xfrm>
          <a:prstGeom prst="rect">
            <a:avLst/>
          </a:prstGeom>
          <a:solidFill>
            <a:schemeClr val="dk1">
              <a:alpha val="49800"/>
            </a:schemeClr>
          </a:solidFill>
          <a:ln>
            <a:noFill/>
          </a:ln>
        </p:spPr>
        <p:txBody>
          <a:bodyPr spcFirstLastPara="1" wrap="square" lIns="91425" tIns="45700" rIns="91425" bIns="45700" anchor="t" anchorCtr="0">
            <a:noAutofit/>
          </a:bodyPr>
          <a:lstStyle/>
          <a:p>
            <a:pPr marL="457200" lvl="0" indent="-419100" algn="l" rtl="0">
              <a:lnSpc>
                <a:spcPct val="115000"/>
              </a:lnSpc>
              <a:spcBef>
                <a:spcPts val="0"/>
              </a:spcBef>
              <a:spcAft>
                <a:spcPts val="0"/>
              </a:spcAft>
              <a:buClr>
                <a:schemeClr val="lt1"/>
              </a:buClr>
              <a:buSzPts val="3000"/>
              <a:buFont typeface="Calibri"/>
              <a:buChar char="•"/>
            </a:pPr>
            <a:r>
              <a:rPr lang="en-US" sz="3000">
                <a:solidFill>
                  <a:schemeClr val="lt1"/>
                </a:solidFill>
                <a:latin typeface="Calibri"/>
                <a:ea typeface="Calibri"/>
                <a:cs typeface="Calibri"/>
                <a:sym typeface="Calibri"/>
              </a:rPr>
              <a:t>Brand Equity</a:t>
            </a:r>
            <a:endParaRPr sz="3000"/>
          </a:p>
          <a:p>
            <a:pPr marL="0" lvl="0" indent="0" algn="l" rtl="0">
              <a:lnSpc>
                <a:spcPct val="115000"/>
              </a:lnSpc>
              <a:spcBef>
                <a:spcPts val="1000"/>
              </a:spcBef>
              <a:spcAft>
                <a:spcPts val="0"/>
              </a:spcAft>
              <a:buClr>
                <a:schemeClr val="lt1"/>
              </a:buClr>
              <a:buSzPts val="3600"/>
              <a:buNone/>
            </a:pPr>
            <a:r>
              <a:rPr lang="en-US" sz="3600">
                <a:solidFill>
                  <a:schemeClr val="lt1"/>
                </a:solidFill>
                <a:latin typeface="Calibri"/>
                <a:ea typeface="Calibri"/>
                <a:cs typeface="Calibri"/>
                <a:sym typeface="Calibri"/>
              </a:rPr>
              <a:t>	</a:t>
            </a:r>
            <a:r>
              <a:rPr lang="en-US">
                <a:solidFill>
                  <a:schemeClr val="lt1"/>
                </a:solidFill>
                <a:latin typeface="Calibri"/>
                <a:ea typeface="Calibri"/>
                <a:cs typeface="Calibri"/>
                <a:sym typeface="Calibri"/>
              </a:rPr>
              <a:t>“Just Do It”</a:t>
            </a:r>
            <a:endParaRPr/>
          </a:p>
          <a:p>
            <a:pPr marL="457200" lvl="0" indent="-419100" algn="l" rtl="0">
              <a:lnSpc>
                <a:spcPct val="115000"/>
              </a:lnSpc>
              <a:spcBef>
                <a:spcPts val="1000"/>
              </a:spcBef>
              <a:spcAft>
                <a:spcPts val="0"/>
              </a:spcAft>
              <a:buClr>
                <a:schemeClr val="lt1"/>
              </a:buClr>
              <a:buSzPts val="3000"/>
              <a:buFont typeface="Calibri"/>
              <a:buChar char="•"/>
            </a:pPr>
            <a:r>
              <a:rPr lang="en-US" sz="3000">
                <a:solidFill>
                  <a:schemeClr val="lt1"/>
                </a:solidFill>
                <a:latin typeface="Calibri"/>
                <a:ea typeface="Calibri"/>
                <a:cs typeface="Calibri"/>
                <a:sym typeface="Calibri"/>
              </a:rPr>
              <a:t>Subsidiaries </a:t>
            </a:r>
            <a:endParaRPr sz="3000"/>
          </a:p>
          <a:p>
            <a:pPr marL="0" lvl="0" indent="0" algn="l" rtl="0">
              <a:lnSpc>
                <a:spcPct val="115000"/>
              </a:lnSpc>
              <a:spcBef>
                <a:spcPts val="1000"/>
              </a:spcBef>
              <a:spcAft>
                <a:spcPts val="0"/>
              </a:spcAft>
              <a:buClr>
                <a:schemeClr val="lt1"/>
              </a:buClr>
              <a:buSzPts val="2800"/>
              <a:buNone/>
            </a:pPr>
            <a:r>
              <a:rPr lang="en-US">
                <a:solidFill>
                  <a:schemeClr val="lt1"/>
                </a:solidFill>
                <a:latin typeface="Calibri"/>
                <a:ea typeface="Calibri"/>
                <a:cs typeface="Calibri"/>
                <a:sym typeface="Calibri"/>
              </a:rPr>
              <a:t>     </a:t>
            </a:r>
            <a:r>
              <a:rPr lang="en-US">
                <a:solidFill>
                  <a:schemeClr val="lt1"/>
                </a:solidFill>
              </a:rPr>
              <a:t> </a:t>
            </a:r>
            <a:r>
              <a:rPr lang="en-US" sz="3000">
                <a:solidFill>
                  <a:schemeClr val="lt1"/>
                </a:solidFill>
                <a:latin typeface="Calibri"/>
                <a:ea typeface="Calibri"/>
                <a:cs typeface="Calibri"/>
                <a:sym typeface="Calibri"/>
              </a:rPr>
              <a:t>C</a:t>
            </a:r>
            <a:r>
              <a:rPr lang="en-US">
                <a:solidFill>
                  <a:schemeClr val="lt1"/>
                </a:solidFill>
                <a:latin typeface="Calibri"/>
                <a:ea typeface="Calibri"/>
                <a:cs typeface="Calibri"/>
                <a:sym typeface="Calibri"/>
              </a:rPr>
              <a:t>ole Haan</a:t>
            </a:r>
            <a:r>
              <a:rPr lang="en-US">
                <a:solidFill>
                  <a:schemeClr val="lt1"/>
                </a:solidFill>
              </a:rPr>
              <a:t>,  </a:t>
            </a:r>
            <a:r>
              <a:rPr lang="en-US">
                <a:solidFill>
                  <a:schemeClr val="lt1"/>
                </a:solidFill>
                <a:latin typeface="Calibri"/>
                <a:ea typeface="Calibri"/>
                <a:cs typeface="Calibri"/>
                <a:sym typeface="Calibri"/>
              </a:rPr>
              <a:t>Converse</a:t>
            </a:r>
            <a:r>
              <a:rPr lang="en-US">
                <a:solidFill>
                  <a:schemeClr val="lt1"/>
                </a:solidFill>
              </a:rPr>
              <a:t>,  </a:t>
            </a:r>
            <a:r>
              <a:rPr lang="en-US">
                <a:solidFill>
                  <a:schemeClr val="lt1"/>
                </a:solidFill>
                <a:latin typeface="Calibri"/>
                <a:ea typeface="Calibri"/>
                <a:cs typeface="Calibri"/>
                <a:sym typeface="Calibri"/>
              </a:rPr>
              <a:t>Hurley</a:t>
            </a:r>
            <a:r>
              <a:rPr lang="en-US">
                <a:solidFill>
                  <a:schemeClr val="lt1"/>
                </a:solidFill>
              </a:rPr>
              <a:t>,  </a:t>
            </a:r>
            <a:r>
              <a:rPr lang="en-US">
                <a:solidFill>
                  <a:schemeClr val="lt1"/>
                </a:solidFill>
                <a:latin typeface="Calibri"/>
                <a:ea typeface="Calibri"/>
                <a:cs typeface="Calibri"/>
                <a:sym typeface="Calibri"/>
              </a:rPr>
              <a:t>Nike Golf</a:t>
            </a:r>
            <a:r>
              <a:rPr lang="en-US">
                <a:solidFill>
                  <a:schemeClr val="lt1"/>
                </a:solidFill>
              </a:rPr>
              <a:t>,  </a:t>
            </a:r>
            <a:r>
              <a:rPr lang="en-US">
                <a:solidFill>
                  <a:schemeClr val="lt1"/>
                </a:solidFill>
                <a:latin typeface="Calibri"/>
                <a:ea typeface="Calibri"/>
                <a:cs typeface="Calibri"/>
                <a:sym typeface="Calibri"/>
              </a:rPr>
              <a:t>Umbro</a:t>
            </a:r>
            <a:endParaRPr/>
          </a:p>
        </p:txBody>
      </p:sp>
      <p:sp>
        <p:nvSpPr>
          <p:cNvPr id="106" name="Google Shape;106;p15"/>
          <p:cNvSpPr txBox="1"/>
          <p:nvPr/>
        </p:nvSpPr>
        <p:spPr>
          <a:xfrm>
            <a:off x="838200" y="4259384"/>
            <a:ext cx="10515600" cy="2598600"/>
          </a:xfrm>
          <a:prstGeom prst="rect">
            <a:avLst/>
          </a:prstGeom>
          <a:solidFill>
            <a:schemeClr val="dk1">
              <a:alpha val="49800"/>
            </a:schemeClr>
          </a:solidFill>
          <a:ln>
            <a:noFill/>
          </a:ln>
        </p:spPr>
        <p:txBody>
          <a:bodyPr spcFirstLastPara="1" wrap="square" lIns="91425" tIns="45700" rIns="91425" bIns="45700" anchor="ctr" anchorCtr="0">
            <a:noAutofit/>
          </a:bodyPr>
          <a:lstStyle/>
          <a:p>
            <a:pPr marL="457200" marR="0" lvl="0" indent="-419100" algn="l" rtl="0">
              <a:lnSpc>
                <a:spcPct val="90000"/>
              </a:lnSpc>
              <a:spcBef>
                <a:spcPts val="0"/>
              </a:spcBef>
              <a:spcAft>
                <a:spcPts val="0"/>
              </a:spcAft>
              <a:buClr>
                <a:schemeClr val="lt1"/>
              </a:buClr>
              <a:buSzPts val="3000"/>
              <a:buFont typeface="Calibri"/>
              <a:buChar char="●"/>
            </a:pPr>
            <a:r>
              <a:rPr lang="en-US" sz="3000">
                <a:solidFill>
                  <a:schemeClr val="lt1"/>
                </a:solidFill>
                <a:latin typeface="Calibri"/>
                <a:ea typeface="Calibri"/>
                <a:cs typeface="Calibri"/>
                <a:sym typeface="Calibri"/>
              </a:rPr>
              <a:t>Tailor-made products</a:t>
            </a:r>
            <a:endParaRPr sz="3000"/>
          </a:p>
          <a:p>
            <a:pPr marL="0" marR="0" lvl="0" indent="0" algn="l" rtl="0">
              <a:lnSpc>
                <a:spcPct val="90000"/>
              </a:lnSpc>
              <a:spcBef>
                <a:spcPts val="1000"/>
              </a:spcBef>
              <a:spcAft>
                <a:spcPts val="0"/>
              </a:spcAft>
              <a:buNone/>
            </a:pPr>
            <a:endParaRPr/>
          </a:p>
        </p:txBody>
      </p:sp>
      <p:pic>
        <p:nvPicPr>
          <p:cNvPr id="107" name="Google Shape;107;p15"/>
          <p:cNvPicPr preferRelativeResize="0"/>
          <p:nvPr/>
        </p:nvPicPr>
        <p:blipFill rotWithShape="1">
          <a:blip r:embed="rId4">
            <a:alphaModFix/>
          </a:blip>
          <a:srcRect/>
          <a:stretch/>
        </p:blipFill>
        <p:spPr>
          <a:xfrm>
            <a:off x="1353902" y="4072725"/>
            <a:ext cx="1585608" cy="566855"/>
          </a:xfrm>
          <a:prstGeom prst="rect">
            <a:avLst/>
          </a:prstGeom>
          <a:noFill/>
          <a:ln>
            <a:noFill/>
          </a:ln>
        </p:spPr>
      </p:pic>
      <p:pic>
        <p:nvPicPr>
          <p:cNvPr id="108" name="Google Shape;108;p15" descr="Image result for hurley logo"/>
          <p:cNvPicPr preferRelativeResize="0"/>
          <p:nvPr/>
        </p:nvPicPr>
        <p:blipFill rotWithShape="1">
          <a:blip r:embed="rId5">
            <a:alphaModFix/>
          </a:blip>
          <a:srcRect/>
          <a:stretch/>
        </p:blipFill>
        <p:spPr>
          <a:xfrm>
            <a:off x="4654993" y="3952442"/>
            <a:ext cx="997285" cy="807398"/>
          </a:xfrm>
          <a:prstGeom prst="rect">
            <a:avLst/>
          </a:prstGeom>
          <a:noFill/>
          <a:ln>
            <a:noFill/>
          </a:ln>
        </p:spPr>
      </p:pic>
      <p:pic>
        <p:nvPicPr>
          <p:cNvPr id="109" name="Google Shape;109;p15" descr="Image result for umbro logo"/>
          <p:cNvPicPr preferRelativeResize="0"/>
          <p:nvPr/>
        </p:nvPicPr>
        <p:blipFill rotWithShape="1">
          <a:blip r:embed="rId6">
            <a:alphaModFix/>
          </a:blip>
          <a:srcRect/>
          <a:stretch/>
        </p:blipFill>
        <p:spPr>
          <a:xfrm>
            <a:off x="7471492" y="4056966"/>
            <a:ext cx="1196732" cy="598366"/>
          </a:xfrm>
          <a:prstGeom prst="rect">
            <a:avLst/>
          </a:prstGeom>
          <a:noFill/>
          <a:ln>
            <a:noFill/>
          </a:ln>
        </p:spPr>
      </p:pic>
      <p:pic>
        <p:nvPicPr>
          <p:cNvPr id="110" name="Google Shape;110;p15" descr="Image result for converse logo"/>
          <p:cNvPicPr preferRelativeResize="0"/>
          <p:nvPr/>
        </p:nvPicPr>
        <p:blipFill rotWithShape="1">
          <a:blip r:embed="rId7">
            <a:alphaModFix/>
          </a:blip>
          <a:srcRect/>
          <a:stretch/>
        </p:blipFill>
        <p:spPr>
          <a:xfrm>
            <a:off x="3127293" y="4009932"/>
            <a:ext cx="1236170" cy="692448"/>
          </a:xfrm>
          <a:prstGeom prst="rect">
            <a:avLst/>
          </a:prstGeom>
          <a:noFill/>
          <a:ln>
            <a:noFill/>
          </a:ln>
        </p:spPr>
      </p:pic>
      <p:pic>
        <p:nvPicPr>
          <p:cNvPr id="111" name="Google Shape;111;p15"/>
          <p:cNvPicPr preferRelativeResize="0"/>
          <p:nvPr/>
        </p:nvPicPr>
        <p:blipFill>
          <a:blip r:embed="rId8">
            <a:alphaModFix/>
          </a:blip>
          <a:stretch>
            <a:fillRect/>
          </a:stretch>
        </p:blipFill>
        <p:spPr>
          <a:xfrm>
            <a:off x="5943800" y="3990638"/>
            <a:ext cx="1236175" cy="7310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8" name="Google Shape;118;p16"/>
          <p:cNvSpPr txBox="1"/>
          <p:nvPr/>
        </p:nvSpPr>
        <p:spPr>
          <a:xfrm>
            <a:off x="838200" y="0"/>
            <a:ext cx="10515600" cy="1325700"/>
          </a:xfrm>
          <a:prstGeom prst="rect">
            <a:avLst/>
          </a:prstGeom>
          <a:solidFill>
            <a:schemeClr val="dk1">
              <a:alpha val="49800"/>
            </a:scheme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85147"/>
              </a:buClr>
              <a:buSzPts val="4400"/>
              <a:buFont typeface="Calibri"/>
              <a:buNone/>
            </a:pPr>
            <a:r>
              <a:rPr lang="en-US" sz="4400" b="1" i="0" u="none" strike="noStrike" cap="none">
                <a:solidFill>
                  <a:srgbClr val="FFFFFF"/>
                </a:solidFill>
                <a:latin typeface="Calibri"/>
                <a:ea typeface="Calibri"/>
                <a:cs typeface="Calibri"/>
                <a:sym typeface="Calibri"/>
              </a:rPr>
              <a:t>SUPPLY CHAIN MANAGEMENT</a:t>
            </a:r>
            <a:endParaRPr b="1">
              <a:solidFill>
                <a:srgbClr val="FFFFFF"/>
              </a:solidFill>
            </a:endParaRPr>
          </a:p>
        </p:txBody>
      </p:sp>
      <p:sp>
        <p:nvSpPr>
          <p:cNvPr id="119" name="Google Shape;119;p16"/>
          <p:cNvSpPr txBox="1">
            <a:spLocks noGrp="1"/>
          </p:cNvSpPr>
          <p:nvPr>
            <p:ph type="body" idx="1"/>
          </p:nvPr>
        </p:nvSpPr>
        <p:spPr>
          <a:xfrm>
            <a:off x="838200" y="1325563"/>
            <a:ext cx="10515600" cy="5532300"/>
          </a:xfrm>
          <a:prstGeom prst="rect">
            <a:avLst/>
          </a:prstGeom>
          <a:solidFill>
            <a:schemeClr val="dk1">
              <a:alpha val="49800"/>
            </a:schemeClr>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None/>
            </a:pPr>
            <a:endParaRPr sz="3600">
              <a:solidFill>
                <a:schemeClr val="lt1"/>
              </a:solidFill>
            </a:endParaRPr>
          </a:p>
          <a:p>
            <a:pPr marL="0" lvl="0" indent="0" algn="l" rtl="0">
              <a:lnSpc>
                <a:spcPct val="90000"/>
              </a:lnSpc>
              <a:spcBef>
                <a:spcPts val="0"/>
              </a:spcBef>
              <a:spcAft>
                <a:spcPts val="0"/>
              </a:spcAft>
              <a:buClr>
                <a:schemeClr val="lt1"/>
              </a:buClr>
              <a:buSzPts val="3600"/>
              <a:buNone/>
            </a:pPr>
            <a:r>
              <a:rPr lang="en-US" sz="3600">
                <a:solidFill>
                  <a:schemeClr val="lt1"/>
                </a:solidFill>
                <a:latin typeface="Calibri"/>
                <a:ea typeface="Calibri"/>
                <a:cs typeface="Calibri"/>
                <a:sym typeface="Calibri"/>
              </a:rPr>
              <a:t>Manufacturer</a:t>
            </a:r>
            <a:endParaRPr sz="3600">
              <a:solidFill>
                <a:schemeClr val="lt1"/>
              </a:solidFill>
              <a:latin typeface="Calibri"/>
              <a:ea typeface="Calibri"/>
              <a:cs typeface="Calibri"/>
              <a:sym typeface="Calibri"/>
            </a:endParaRPr>
          </a:p>
          <a:p>
            <a:pPr marL="0" lvl="0" indent="0" algn="l" rtl="0">
              <a:lnSpc>
                <a:spcPct val="90000"/>
              </a:lnSpc>
              <a:spcBef>
                <a:spcPts val="0"/>
              </a:spcBef>
              <a:spcAft>
                <a:spcPts val="0"/>
              </a:spcAft>
              <a:buClr>
                <a:schemeClr val="lt1"/>
              </a:buClr>
              <a:buSzPts val="3600"/>
              <a:buNone/>
            </a:pPr>
            <a:endParaRPr sz="1000">
              <a:solidFill>
                <a:schemeClr val="lt1"/>
              </a:solidFill>
            </a:endParaRPr>
          </a:p>
          <a:p>
            <a:pPr marL="457200" lvl="0" indent="-342900" algn="l" rtl="0">
              <a:lnSpc>
                <a:spcPct val="150000"/>
              </a:lnSpc>
              <a:spcBef>
                <a:spcPts val="1000"/>
              </a:spcBef>
              <a:spcAft>
                <a:spcPts val="0"/>
              </a:spcAft>
              <a:buClr>
                <a:schemeClr val="lt1"/>
              </a:buClr>
              <a:buSzPts val="1800"/>
              <a:buFont typeface="Calibri"/>
              <a:buChar char="●"/>
            </a:pPr>
            <a:r>
              <a:rPr lang="en-US">
                <a:solidFill>
                  <a:schemeClr val="lt1"/>
                </a:solidFill>
                <a:latin typeface="Calibri"/>
                <a:ea typeface="Calibri"/>
                <a:cs typeface="Calibri"/>
                <a:sym typeface="Calibri"/>
              </a:rPr>
              <a:t>Headquarter</a:t>
            </a:r>
            <a:endParaRPr/>
          </a:p>
          <a:p>
            <a:pPr marL="914400" lvl="1" indent="-342900" algn="l" rtl="0">
              <a:lnSpc>
                <a:spcPct val="150000"/>
              </a:lnSpc>
              <a:spcBef>
                <a:spcPts val="0"/>
              </a:spcBef>
              <a:spcAft>
                <a:spcPts val="0"/>
              </a:spcAft>
              <a:buClr>
                <a:schemeClr val="lt1"/>
              </a:buClr>
              <a:buSzPts val="1800"/>
              <a:buChar char="○"/>
            </a:pPr>
            <a:r>
              <a:rPr lang="en-US">
                <a:solidFill>
                  <a:schemeClr val="lt1"/>
                </a:solidFill>
              </a:rPr>
              <a:t>O</a:t>
            </a:r>
            <a:r>
              <a:rPr lang="en-US">
                <a:solidFill>
                  <a:schemeClr val="lt1"/>
                </a:solidFill>
                <a:latin typeface="Calibri"/>
                <a:ea typeface="Calibri"/>
                <a:cs typeface="Calibri"/>
                <a:sym typeface="Calibri"/>
              </a:rPr>
              <a:t>nly focus on </a:t>
            </a:r>
            <a:r>
              <a:rPr lang="en-US">
                <a:solidFill>
                  <a:schemeClr val="lt1"/>
                </a:solidFill>
              </a:rPr>
              <a:t>core business</a:t>
            </a:r>
            <a:r>
              <a:rPr lang="en-US">
                <a:solidFill>
                  <a:schemeClr val="lt1"/>
                </a:solidFill>
                <a:latin typeface="Calibri"/>
                <a:ea typeface="Calibri"/>
                <a:cs typeface="Calibri"/>
                <a:sym typeface="Calibri"/>
              </a:rPr>
              <a:t>,</a:t>
            </a:r>
            <a:endParaRPr>
              <a:solidFill>
                <a:schemeClr val="lt1"/>
              </a:solidFill>
            </a:endParaRPr>
          </a:p>
          <a:p>
            <a:pPr marL="914400" lvl="0" indent="0" algn="l" rtl="0">
              <a:lnSpc>
                <a:spcPct val="150000"/>
              </a:lnSpc>
              <a:spcBef>
                <a:spcPts val="1000"/>
              </a:spcBef>
              <a:spcAft>
                <a:spcPts val="0"/>
              </a:spcAft>
              <a:buNone/>
            </a:pPr>
            <a:r>
              <a:rPr lang="en-US" sz="2400">
                <a:solidFill>
                  <a:schemeClr val="lt1"/>
                </a:solidFill>
                <a:latin typeface="Calibri"/>
                <a:ea typeface="Calibri"/>
                <a:cs typeface="Calibri"/>
                <a:sym typeface="Calibri"/>
              </a:rPr>
              <a:t>outsourcing production.</a:t>
            </a:r>
            <a:endParaRPr sz="2400"/>
          </a:p>
          <a:p>
            <a:pPr marL="457200" lvl="0" indent="-342900" algn="l" rtl="0">
              <a:lnSpc>
                <a:spcPct val="150000"/>
              </a:lnSpc>
              <a:spcBef>
                <a:spcPts val="500"/>
              </a:spcBef>
              <a:spcAft>
                <a:spcPts val="0"/>
              </a:spcAft>
              <a:buClr>
                <a:schemeClr val="lt1"/>
              </a:buClr>
              <a:buSzPts val="1800"/>
              <a:buChar char="●"/>
            </a:pPr>
            <a:r>
              <a:rPr lang="en-US">
                <a:solidFill>
                  <a:schemeClr val="lt1"/>
                </a:solidFill>
                <a:latin typeface="Calibri"/>
                <a:ea typeface="Calibri"/>
                <a:cs typeface="Calibri"/>
                <a:sym typeface="Calibri"/>
              </a:rPr>
              <a:t>Outsourcing</a:t>
            </a:r>
            <a:r>
              <a:rPr lang="en-US" sz="2400">
                <a:solidFill>
                  <a:schemeClr val="lt1"/>
                </a:solidFill>
              </a:rPr>
              <a:t> </a:t>
            </a:r>
            <a:endParaRPr sz="2400">
              <a:solidFill>
                <a:schemeClr val="lt1"/>
              </a:solidFill>
            </a:endParaRPr>
          </a:p>
          <a:p>
            <a:pPr marL="914400" lvl="1" indent="-342900" algn="l" rtl="0">
              <a:lnSpc>
                <a:spcPct val="150000"/>
              </a:lnSpc>
              <a:spcBef>
                <a:spcPts val="0"/>
              </a:spcBef>
              <a:spcAft>
                <a:spcPts val="0"/>
              </a:spcAft>
              <a:buClr>
                <a:schemeClr val="lt1"/>
              </a:buClr>
              <a:buSzPts val="1800"/>
              <a:buChar char="○"/>
            </a:pPr>
            <a:r>
              <a:rPr lang="en-US">
                <a:solidFill>
                  <a:schemeClr val="lt1"/>
                </a:solidFill>
              </a:rPr>
              <a:t>C</a:t>
            </a:r>
            <a:r>
              <a:rPr lang="en-US" sz="2400">
                <a:solidFill>
                  <a:schemeClr val="lt1"/>
                </a:solidFill>
                <a:latin typeface="Calibri"/>
                <a:ea typeface="Calibri"/>
                <a:cs typeface="Calibri"/>
                <a:sym typeface="Calibri"/>
              </a:rPr>
              <a:t>heap labor abroad.</a:t>
            </a:r>
            <a:endParaRPr sz="2400"/>
          </a:p>
          <a:p>
            <a:pPr marL="457200" lvl="0" indent="-355600" algn="l" rtl="0">
              <a:lnSpc>
                <a:spcPct val="90000"/>
              </a:lnSpc>
              <a:spcBef>
                <a:spcPts val="0"/>
              </a:spcBef>
              <a:spcAft>
                <a:spcPts val="0"/>
              </a:spcAft>
              <a:buSzPts val="2000"/>
              <a:buChar char="●"/>
            </a:pPr>
            <a:endParaRPr sz="2000"/>
          </a:p>
          <a:p>
            <a:pPr marL="457200" lvl="0" indent="-342900" algn="l" rtl="0">
              <a:lnSpc>
                <a:spcPct val="90000"/>
              </a:lnSpc>
              <a:spcBef>
                <a:spcPts val="0"/>
              </a:spcBef>
              <a:spcAft>
                <a:spcPts val="0"/>
              </a:spcAft>
              <a:buSzPts val="1800"/>
              <a:buChar char="●"/>
            </a:pPr>
            <a:endParaRPr/>
          </a:p>
        </p:txBody>
      </p:sp>
      <p:pic>
        <p:nvPicPr>
          <p:cNvPr id="120" name="Google Shape;120;p16" descr="https://lh6.googleusercontent.com/IWkKy8aefeSEqft0cBVVgqfSe4hMb1IeXVTbUckXsj_N05hiydFseo9iHGR3lwNG7MPo0a-LhXzrtmE2_lZh5xuM5KDvZ08PxEGferG5sChm9BZaagM-yF7WE_FWEG2NQRDi6mfI"/>
          <p:cNvPicPr preferRelativeResize="0"/>
          <p:nvPr/>
        </p:nvPicPr>
        <p:blipFill rotWithShape="1">
          <a:blip r:embed="rId4">
            <a:alphaModFix/>
          </a:blip>
          <a:srcRect/>
          <a:stretch/>
        </p:blipFill>
        <p:spPr>
          <a:xfrm>
            <a:off x="5588425" y="1118150"/>
            <a:ext cx="5288425" cy="53016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17"/>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27" name="Google Shape;127;p17"/>
          <p:cNvSpPr txBox="1"/>
          <p:nvPr/>
        </p:nvSpPr>
        <p:spPr>
          <a:xfrm>
            <a:off x="838200" y="0"/>
            <a:ext cx="10515600" cy="1325563"/>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85147"/>
              </a:buClr>
              <a:buSzPts val="4400"/>
              <a:buFont typeface="Calibri"/>
              <a:buNone/>
            </a:pPr>
            <a:r>
              <a:rPr lang="en-US" sz="4400" b="1" i="0" u="none" strike="noStrike" cap="none">
                <a:solidFill>
                  <a:srgbClr val="FFFFFF"/>
                </a:solidFill>
                <a:latin typeface="Calibri"/>
                <a:ea typeface="Calibri"/>
                <a:cs typeface="Calibri"/>
                <a:sym typeface="Calibri"/>
              </a:rPr>
              <a:t>SUPPLY CHAIN MANAGEMENT</a:t>
            </a:r>
            <a:endParaRPr b="1">
              <a:solidFill>
                <a:srgbClr val="FFFFFF"/>
              </a:solidFill>
            </a:endParaRPr>
          </a:p>
        </p:txBody>
      </p:sp>
      <p:sp>
        <p:nvSpPr>
          <p:cNvPr id="128" name="Google Shape;128;p17"/>
          <p:cNvSpPr txBox="1"/>
          <p:nvPr/>
        </p:nvSpPr>
        <p:spPr>
          <a:xfrm>
            <a:off x="838200" y="1325563"/>
            <a:ext cx="10515600" cy="5532437"/>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600"/>
              <a:buFont typeface="Arial"/>
              <a:buNone/>
            </a:pPr>
            <a:r>
              <a:rPr lang="en-US" sz="3600" b="0" i="0" u="none" strike="noStrike" cap="none">
                <a:solidFill>
                  <a:schemeClr val="lt1"/>
                </a:solidFill>
                <a:latin typeface="Calibri"/>
                <a:ea typeface="Calibri"/>
                <a:cs typeface="Calibri"/>
                <a:sym typeface="Calibri"/>
              </a:rPr>
              <a:t>Distributor</a:t>
            </a:r>
            <a:endParaRPr/>
          </a:p>
          <a:p>
            <a:pPr marL="228600" marR="0" lvl="0" indent="-50800" algn="l" rtl="0">
              <a:lnSpc>
                <a:spcPct val="90000"/>
              </a:lnSpc>
              <a:spcBef>
                <a:spcPts val="1000"/>
              </a:spcBef>
              <a:spcAft>
                <a:spcPts val="0"/>
              </a:spcAft>
              <a:buClr>
                <a:schemeClr val="lt1"/>
              </a:buClr>
              <a:buSzPts val="2800"/>
              <a:buFont typeface="Arial"/>
              <a:buNone/>
            </a:pPr>
            <a:endParaRPr sz="2800" b="0" i="0" u="none" strike="noStrike" cap="none">
              <a:solidFill>
                <a:schemeClr val="lt1"/>
              </a:solidFill>
              <a:latin typeface="Calibri"/>
              <a:ea typeface="Calibri"/>
              <a:cs typeface="Calibri"/>
              <a:sym typeface="Calibri"/>
            </a:endParaRPr>
          </a:p>
          <a:p>
            <a:pPr marL="457200" marR="0" lvl="0" indent="-406400" algn="l" rtl="0">
              <a:lnSpc>
                <a:spcPct val="90000"/>
              </a:lnSpc>
              <a:spcBef>
                <a:spcPts val="1000"/>
              </a:spcBef>
              <a:spcAft>
                <a:spcPts val="0"/>
              </a:spcAft>
              <a:buClr>
                <a:schemeClr val="lt1"/>
              </a:buClr>
              <a:buSzPts val="2800"/>
              <a:buFont typeface="Calibri"/>
              <a:buChar char="●"/>
            </a:pPr>
            <a:r>
              <a:rPr lang="en-US" sz="2800" b="0" i="0" u="none" strike="noStrike" cap="none">
                <a:solidFill>
                  <a:schemeClr val="lt1"/>
                </a:solidFill>
                <a:latin typeface="Calibri"/>
                <a:ea typeface="Calibri"/>
                <a:cs typeface="Calibri"/>
                <a:sym typeface="Calibri"/>
              </a:rPr>
              <a:t>BOTTLENECK in the manufacturing segment of the supply chain. </a:t>
            </a:r>
            <a:endParaRPr/>
          </a:p>
          <a:p>
            <a:pPr marL="457200" marR="0" lvl="0" indent="0" algn="l" rtl="0">
              <a:lnSpc>
                <a:spcPct val="90000"/>
              </a:lnSpc>
              <a:spcBef>
                <a:spcPts val="1000"/>
              </a:spcBef>
              <a:spcAft>
                <a:spcPts val="0"/>
              </a:spcAft>
              <a:buNone/>
            </a:pPr>
            <a:endParaRPr sz="800" b="0" i="0" u="none" strike="noStrike" cap="none">
              <a:solidFill>
                <a:schemeClr val="lt1"/>
              </a:solidFill>
              <a:latin typeface="Calibri"/>
              <a:ea typeface="Calibri"/>
              <a:cs typeface="Calibri"/>
              <a:sym typeface="Calibri"/>
            </a:endParaRPr>
          </a:p>
          <a:p>
            <a:pPr marL="457200" marR="0" lvl="0" indent="-406400" algn="l" rtl="0">
              <a:lnSpc>
                <a:spcPct val="90000"/>
              </a:lnSpc>
              <a:spcBef>
                <a:spcPts val="100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Solution</a:t>
            </a:r>
            <a:endParaRPr sz="2800">
              <a:solidFill>
                <a:schemeClr val="lt1"/>
              </a:solidFill>
              <a:latin typeface="Calibri"/>
              <a:ea typeface="Calibri"/>
              <a:cs typeface="Calibri"/>
              <a:sym typeface="Calibri"/>
            </a:endParaRPr>
          </a:p>
          <a:p>
            <a:pPr marL="914400" marR="0" lvl="1" indent="-406400" algn="l" rtl="0">
              <a:lnSpc>
                <a:spcPct val="90000"/>
              </a:lnSpc>
              <a:spcBef>
                <a:spcPts val="0"/>
              </a:spcBef>
              <a:spcAft>
                <a:spcPts val="0"/>
              </a:spcAft>
              <a:buClr>
                <a:schemeClr val="lt1"/>
              </a:buClr>
              <a:buSzPts val="2800"/>
              <a:buFont typeface="Calibri"/>
              <a:buChar char="○"/>
            </a:pPr>
            <a:r>
              <a:rPr lang="en-US" sz="2800" b="0" i="0" u="none" strike="noStrike" cap="none">
                <a:solidFill>
                  <a:schemeClr val="lt1"/>
                </a:solidFill>
                <a:latin typeface="Calibri"/>
                <a:ea typeface="Calibri"/>
                <a:cs typeface="Calibri"/>
                <a:sym typeface="Calibri"/>
              </a:rPr>
              <a:t>Nike collaborated with Apollo Global Management LLC. to increase revenue and alleviate their bottleneck. </a:t>
            </a:r>
            <a:endParaRPr/>
          </a:p>
          <a:p>
            <a:pPr marL="457200" marR="0" lvl="0" indent="0" algn="l" rtl="0">
              <a:lnSpc>
                <a:spcPct val="90000"/>
              </a:lnSpc>
              <a:spcBef>
                <a:spcPts val="1000"/>
              </a:spcBef>
              <a:spcAft>
                <a:spcPts val="0"/>
              </a:spcAft>
              <a:buNone/>
            </a:pPr>
            <a:endParaRPr sz="2800" b="0" i="0" u="none" strike="noStrike" cap="none">
              <a:solidFill>
                <a:schemeClr val="lt1"/>
              </a:solidFill>
              <a:latin typeface="Calibri"/>
              <a:ea typeface="Calibri"/>
              <a:cs typeface="Calibri"/>
              <a:sym typeface="Calibri"/>
            </a:endParaRPr>
          </a:p>
          <a:p>
            <a:pPr marL="0" marR="0" lvl="0" indent="0" algn="l" rtl="0">
              <a:lnSpc>
                <a:spcPct val="90000"/>
              </a:lnSpc>
              <a:spcBef>
                <a:spcPts val="1000"/>
              </a:spcBef>
              <a:spcAft>
                <a:spcPts val="0"/>
              </a:spcAft>
              <a:buClr>
                <a:schemeClr val="lt1"/>
              </a:buClr>
              <a:buSzPts val="2800"/>
              <a:buFont typeface="Arial"/>
              <a:buNone/>
            </a:pPr>
            <a:endParaRPr sz="2800" b="0" i="0" u="none" strike="noStrike" cap="none">
              <a:solidFill>
                <a:schemeClr val="lt1"/>
              </a:solidFill>
              <a:latin typeface="Calibri"/>
              <a:ea typeface="Calibri"/>
              <a:cs typeface="Calibri"/>
              <a:sym typeface="Calibri"/>
            </a:endParaRPr>
          </a:p>
        </p:txBody>
      </p:sp>
      <p:pic>
        <p:nvPicPr>
          <p:cNvPr id="129" name="Google Shape;129;p17" descr="Image result for apollo global management logo"/>
          <p:cNvPicPr preferRelativeResize="0"/>
          <p:nvPr/>
        </p:nvPicPr>
        <p:blipFill rotWithShape="1">
          <a:blip r:embed="rId4">
            <a:alphaModFix/>
          </a:blip>
          <a:srcRect/>
          <a:stretch/>
        </p:blipFill>
        <p:spPr>
          <a:xfrm>
            <a:off x="8011800" y="5494399"/>
            <a:ext cx="2870822" cy="884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8"/>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36" name="Google Shape;136;p18"/>
          <p:cNvSpPr txBox="1"/>
          <p:nvPr/>
        </p:nvSpPr>
        <p:spPr>
          <a:xfrm>
            <a:off x="838200" y="0"/>
            <a:ext cx="10515600" cy="1325563"/>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85147"/>
              </a:buClr>
              <a:buSzPts val="4400"/>
              <a:buFont typeface="Calibri"/>
              <a:buNone/>
            </a:pPr>
            <a:r>
              <a:rPr lang="en-US" sz="4400" b="1" i="0" u="none" strike="noStrike" cap="none">
                <a:solidFill>
                  <a:srgbClr val="FFFFFF"/>
                </a:solidFill>
                <a:latin typeface="Calibri"/>
                <a:ea typeface="Calibri"/>
                <a:cs typeface="Calibri"/>
                <a:sym typeface="Calibri"/>
              </a:rPr>
              <a:t>SUPPLY CHAIN MANAGEMENT</a:t>
            </a:r>
            <a:endParaRPr b="1">
              <a:solidFill>
                <a:srgbClr val="FFFFFF"/>
              </a:solidFill>
            </a:endParaRPr>
          </a:p>
        </p:txBody>
      </p:sp>
      <p:sp>
        <p:nvSpPr>
          <p:cNvPr id="137" name="Google Shape;137;p18"/>
          <p:cNvSpPr txBox="1"/>
          <p:nvPr/>
        </p:nvSpPr>
        <p:spPr>
          <a:xfrm>
            <a:off x="838200" y="1325563"/>
            <a:ext cx="5257800" cy="5532437"/>
          </a:xfrm>
          <a:prstGeom prst="rect">
            <a:avLst/>
          </a:prstGeom>
          <a:solidFill>
            <a:schemeClr val="dk1">
              <a:alpha val="49803"/>
            </a:schemeClr>
          </a:solid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chemeClr val="lt1"/>
              </a:buClr>
              <a:buSzPts val="2800"/>
              <a:buFont typeface="Arial"/>
              <a:buNone/>
            </a:pPr>
            <a:endParaRPr sz="2800" b="0" i="0" u="none" strike="noStrike" cap="none">
              <a:solidFill>
                <a:schemeClr val="lt1"/>
              </a:solidFill>
              <a:latin typeface="Calibri"/>
              <a:ea typeface="Calibri"/>
              <a:cs typeface="Calibri"/>
              <a:sym typeface="Calibri"/>
            </a:endParaRPr>
          </a:p>
          <a:p>
            <a:pPr marL="0" marR="0" lvl="0" indent="0" algn="l" rtl="0">
              <a:lnSpc>
                <a:spcPct val="90000"/>
              </a:lnSpc>
              <a:spcBef>
                <a:spcPts val="1000"/>
              </a:spcBef>
              <a:spcAft>
                <a:spcPts val="0"/>
              </a:spcAft>
              <a:buClr>
                <a:schemeClr val="lt1"/>
              </a:buClr>
              <a:buSzPts val="3200"/>
              <a:buFont typeface="Arial"/>
              <a:buNone/>
            </a:pPr>
            <a:r>
              <a:rPr lang="en-US" sz="3200" b="0" i="0" u="none" strike="noStrike" cap="none">
                <a:solidFill>
                  <a:schemeClr val="lt1"/>
                </a:solidFill>
                <a:latin typeface="Calibri"/>
                <a:ea typeface="Calibri"/>
                <a:cs typeface="Calibri"/>
                <a:sym typeface="Calibri"/>
              </a:rPr>
              <a:t>Retailer</a:t>
            </a:r>
            <a:endParaRPr/>
          </a:p>
          <a:p>
            <a:pPr marL="0" marR="0" lvl="0" indent="0" algn="l" rtl="0">
              <a:lnSpc>
                <a:spcPct val="90000"/>
              </a:lnSpc>
              <a:spcBef>
                <a:spcPts val="1000"/>
              </a:spcBef>
              <a:spcAft>
                <a:spcPts val="0"/>
              </a:spcAft>
              <a:buClr>
                <a:schemeClr val="lt1"/>
              </a:buClr>
              <a:buSzPts val="2800"/>
              <a:buFont typeface="Arial"/>
              <a:buNone/>
            </a:pPr>
            <a:endParaRPr sz="2400" b="0" i="0" u="none" strike="noStrike" cap="none">
              <a:solidFill>
                <a:schemeClr val="lt1"/>
              </a:solidFill>
              <a:latin typeface="Calibri"/>
              <a:ea typeface="Calibri"/>
              <a:cs typeface="Calibri"/>
              <a:sym typeface="Calibri"/>
            </a:endParaRPr>
          </a:p>
          <a:p>
            <a:pPr marL="457200" marR="0" lvl="0" indent="-406400" algn="l" rtl="0">
              <a:lnSpc>
                <a:spcPct val="115000"/>
              </a:lnSpc>
              <a:spcBef>
                <a:spcPts val="500"/>
              </a:spcBef>
              <a:spcAft>
                <a:spcPts val="0"/>
              </a:spcAft>
              <a:buClr>
                <a:schemeClr val="lt1"/>
              </a:buClr>
              <a:buSzPts val="2800"/>
              <a:buFont typeface="Calibri"/>
              <a:buChar char="●"/>
            </a:pPr>
            <a:r>
              <a:rPr lang="en-US" sz="2800" b="0" i="0" u="none" strike="noStrike" cap="none">
                <a:solidFill>
                  <a:schemeClr val="lt1"/>
                </a:solidFill>
                <a:latin typeface="Calibri"/>
                <a:ea typeface="Calibri"/>
                <a:cs typeface="Calibri"/>
                <a:sym typeface="Calibri"/>
              </a:rPr>
              <a:t>Local Retail and Clearance store</a:t>
            </a:r>
            <a:endParaRPr sz="2800" b="0" i="0" u="none" strike="noStrike" cap="none">
              <a:solidFill>
                <a:schemeClr val="lt1"/>
              </a:solidFill>
              <a:latin typeface="Calibri"/>
              <a:ea typeface="Calibri"/>
              <a:cs typeface="Calibri"/>
              <a:sym typeface="Calibri"/>
            </a:endParaRPr>
          </a:p>
          <a:p>
            <a:pPr marL="457200" marR="0" lvl="0" indent="-406400" algn="l" rtl="0">
              <a:lnSpc>
                <a:spcPct val="115000"/>
              </a:lnSpc>
              <a:spcBef>
                <a:spcPts val="0"/>
              </a:spcBef>
              <a:spcAft>
                <a:spcPts val="0"/>
              </a:spcAft>
              <a:buClr>
                <a:schemeClr val="lt1"/>
              </a:buClr>
              <a:buSzPts val="2800"/>
              <a:buFont typeface="Calibri"/>
              <a:buChar char="●"/>
            </a:pPr>
            <a:r>
              <a:rPr lang="en-US" sz="2800" b="0" i="0" u="none" strike="noStrike" cap="none">
                <a:solidFill>
                  <a:schemeClr val="lt1"/>
                </a:solidFill>
                <a:latin typeface="Calibri"/>
                <a:ea typeface="Calibri"/>
                <a:cs typeface="Calibri"/>
                <a:sym typeface="Calibri"/>
              </a:rPr>
              <a:t>Official Website</a:t>
            </a:r>
            <a:endParaRPr sz="2800" b="0" i="0" u="none" strike="noStrike" cap="none">
              <a:solidFill>
                <a:schemeClr val="lt1"/>
              </a:solidFill>
              <a:latin typeface="Calibri"/>
              <a:ea typeface="Calibri"/>
              <a:cs typeface="Calibri"/>
              <a:sym typeface="Calibri"/>
            </a:endParaRPr>
          </a:p>
          <a:p>
            <a:pPr marL="457200" marR="0" lvl="0" indent="-406400" algn="l" rtl="0">
              <a:lnSpc>
                <a:spcPct val="115000"/>
              </a:lnSpc>
              <a:spcBef>
                <a:spcPts val="0"/>
              </a:spcBef>
              <a:spcAft>
                <a:spcPts val="0"/>
              </a:spcAft>
              <a:buClr>
                <a:schemeClr val="lt1"/>
              </a:buClr>
              <a:buSzPts val="2800"/>
              <a:buFont typeface="Calibri"/>
              <a:buChar char="●"/>
            </a:pPr>
            <a:r>
              <a:rPr lang="en-US" sz="2800" b="0" i="0" u="none" strike="noStrike" cap="none">
                <a:solidFill>
                  <a:schemeClr val="lt1"/>
                </a:solidFill>
                <a:latin typeface="Calibri"/>
                <a:ea typeface="Calibri"/>
                <a:cs typeface="Calibri"/>
                <a:sym typeface="Calibri"/>
              </a:rPr>
              <a:t>Third-party licenses</a:t>
            </a:r>
            <a:endParaRPr sz="2800"/>
          </a:p>
        </p:txBody>
      </p:sp>
      <p:sp>
        <p:nvSpPr>
          <p:cNvPr id="138" name="Google Shape;138;p18"/>
          <p:cNvSpPr txBox="1"/>
          <p:nvPr/>
        </p:nvSpPr>
        <p:spPr>
          <a:xfrm>
            <a:off x="6096001" y="1325563"/>
            <a:ext cx="5257800" cy="5532437"/>
          </a:xfrm>
          <a:prstGeom prst="rect">
            <a:avLst/>
          </a:prstGeom>
          <a:solidFill>
            <a:schemeClr val="dk1">
              <a:alpha val="49803"/>
            </a:schemeClr>
          </a:solid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chemeClr val="lt1"/>
              </a:buClr>
              <a:buSzPts val="2800"/>
              <a:buFont typeface="Arial"/>
              <a:buNone/>
            </a:pPr>
            <a:endParaRPr sz="2800" b="0" i="0" u="none" strike="noStrike" cap="none">
              <a:solidFill>
                <a:schemeClr val="lt1"/>
              </a:solidFill>
              <a:latin typeface="Calibri"/>
              <a:ea typeface="Calibri"/>
              <a:cs typeface="Calibri"/>
              <a:sym typeface="Calibri"/>
            </a:endParaRPr>
          </a:p>
          <a:p>
            <a:pPr marL="0" marR="0" lvl="0" indent="0" algn="l" rtl="0">
              <a:lnSpc>
                <a:spcPct val="90000"/>
              </a:lnSpc>
              <a:spcBef>
                <a:spcPts val="1000"/>
              </a:spcBef>
              <a:spcAft>
                <a:spcPts val="0"/>
              </a:spcAft>
              <a:buClr>
                <a:schemeClr val="lt1"/>
              </a:buClr>
              <a:buSzPts val="3200"/>
              <a:buFont typeface="Arial"/>
              <a:buNone/>
            </a:pPr>
            <a:r>
              <a:rPr lang="en-US" sz="3200" b="0" i="0" u="none" strike="noStrike" cap="none">
                <a:solidFill>
                  <a:schemeClr val="lt1"/>
                </a:solidFill>
                <a:latin typeface="Calibri"/>
                <a:ea typeface="Calibri"/>
                <a:cs typeface="Calibri"/>
                <a:sym typeface="Calibri"/>
              </a:rPr>
              <a:t>Reverse Logistics</a:t>
            </a:r>
            <a:endParaRPr/>
          </a:p>
          <a:p>
            <a:pPr marL="457200" marR="0" lvl="1" indent="0" algn="l" rtl="0">
              <a:lnSpc>
                <a:spcPct val="90000"/>
              </a:lnSpc>
              <a:spcBef>
                <a:spcPts val="500"/>
              </a:spcBef>
              <a:spcAft>
                <a:spcPts val="0"/>
              </a:spcAft>
              <a:buClr>
                <a:schemeClr val="lt1"/>
              </a:buClr>
              <a:buSzPts val="2400"/>
              <a:buFont typeface="Arial"/>
              <a:buNone/>
            </a:pPr>
            <a:endParaRPr sz="2400" b="0" i="0" u="none" strike="noStrike" cap="none">
              <a:solidFill>
                <a:schemeClr val="lt1"/>
              </a:solidFill>
              <a:latin typeface="Calibri"/>
              <a:ea typeface="Calibri"/>
              <a:cs typeface="Calibri"/>
              <a:sym typeface="Calibri"/>
            </a:endParaRPr>
          </a:p>
          <a:p>
            <a:pPr marL="457200" lvl="0" indent="-406400" algn="l" rtl="0">
              <a:lnSpc>
                <a:spcPct val="115000"/>
              </a:lnSpc>
              <a:spcBef>
                <a:spcPts val="50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Learn from the past</a:t>
            </a:r>
            <a:endParaRPr sz="2800">
              <a:solidFill>
                <a:schemeClr val="lt1"/>
              </a:solidFill>
              <a:latin typeface="Calibri"/>
              <a:ea typeface="Calibri"/>
              <a:cs typeface="Calibri"/>
              <a:sym typeface="Calibri"/>
            </a:endParaRPr>
          </a:p>
          <a:p>
            <a:pPr marL="457200" lvl="0" indent="-406400" algn="l" rtl="0">
              <a:lnSpc>
                <a:spcPct val="115000"/>
              </a:lnSpc>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Find out the reason for common errors</a:t>
            </a:r>
            <a:endParaRPr sz="2800">
              <a:solidFill>
                <a:schemeClr val="lt1"/>
              </a:solidFill>
              <a:latin typeface="Calibri"/>
              <a:ea typeface="Calibri"/>
              <a:cs typeface="Calibri"/>
              <a:sym typeface="Calibri"/>
            </a:endParaRPr>
          </a:p>
          <a:p>
            <a:pPr marL="457200" lvl="0" indent="-406400" algn="l" rtl="0">
              <a:lnSpc>
                <a:spcPct val="115000"/>
              </a:lnSpc>
              <a:spcBef>
                <a:spcPts val="0"/>
              </a:spcBef>
              <a:spcAft>
                <a:spcPts val="0"/>
              </a:spcAft>
              <a:buClr>
                <a:schemeClr val="lt1"/>
              </a:buClr>
              <a:buSzPts val="2800"/>
              <a:buFont typeface="Calibri"/>
              <a:buChar char="●"/>
            </a:pPr>
            <a:r>
              <a:rPr lang="en-US" sz="2800">
                <a:solidFill>
                  <a:schemeClr val="lt1"/>
                </a:solidFill>
                <a:latin typeface="Calibri"/>
                <a:ea typeface="Calibri"/>
                <a:cs typeface="Calibri"/>
                <a:sym typeface="Calibri"/>
              </a:rPr>
              <a:t>Search for the solution and reduce risk</a:t>
            </a:r>
            <a:endParaRPr sz="2800">
              <a:solidFill>
                <a:schemeClr val="lt1"/>
              </a:solidFill>
              <a:latin typeface="Calibri"/>
              <a:ea typeface="Calibri"/>
              <a:cs typeface="Calibri"/>
              <a:sym typeface="Calibri"/>
            </a:endParaRPr>
          </a:p>
          <a:p>
            <a:pPr marL="0" marR="0" lvl="0" indent="0" algn="l" rtl="0">
              <a:lnSpc>
                <a:spcPct val="90000"/>
              </a:lnSpc>
              <a:spcBef>
                <a:spcPts val="1000"/>
              </a:spcBef>
              <a:spcAft>
                <a:spcPts val="0"/>
              </a:spcAft>
              <a:buNone/>
            </a:pPr>
            <a:endParaRPr sz="2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19"/>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5" name="Google Shape;145;p19"/>
          <p:cNvSpPr txBox="1"/>
          <p:nvPr/>
        </p:nvSpPr>
        <p:spPr>
          <a:xfrm>
            <a:off x="838200" y="0"/>
            <a:ext cx="10515600" cy="1325700"/>
          </a:xfrm>
          <a:prstGeom prst="rect">
            <a:avLst/>
          </a:prstGeom>
          <a:solidFill>
            <a:schemeClr val="dk1">
              <a:alpha val="49800"/>
            </a:scheme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85147"/>
              </a:buClr>
              <a:buSzPts val="4400"/>
              <a:buFont typeface="Calibri"/>
              <a:buNone/>
            </a:pPr>
            <a:r>
              <a:rPr lang="en-US" sz="4400" b="1" i="0" u="none" strike="noStrike" cap="none">
                <a:solidFill>
                  <a:srgbClr val="FFFFFF"/>
                </a:solidFill>
                <a:latin typeface="Calibri"/>
                <a:ea typeface="Calibri"/>
                <a:cs typeface="Calibri"/>
                <a:sym typeface="Calibri"/>
              </a:rPr>
              <a:t>QUALITY MANAGEMENT</a:t>
            </a:r>
            <a:endParaRPr b="1">
              <a:solidFill>
                <a:srgbClr val="FFFFFF"/>
              </a:solidFill>
            </a:endParaRPr>
          </a:p>
        </p:txBody>
      </p:sp>
      <p:sp>
        <p:nvSpPr>
          <p:cNvPr id="146" name="Google Shape;146;p19"/>
          <p:cNvSpPr txBox="1"/>
          <p:nvPr/>
        </p:nvSpPr>
        <p:spPr>
          <a:xfrm>
            <a:off x="838200" y="1325563"/>
            <a:ext cx="10515600" cy="5532300"/>
          </a:xfrm>
          <a:prstGeom prst="rect">
            <a:avLst/>
          </a:prstGeom>
          <a:solidFill>
            <a:schemeClr val="dk1">
              <a:alpha val="49800"/>
            </a:schemeClr>
          </a:solidFill>
          <a:ln>
            <a:noFill/>
          </a:ln>
        </p:spPr>
        <p:txBody>
          <a:bodyPr spcFirstLastPara="1" wrap="square" lIns="91425" tIns="45700" rIns="91425" bIns="45700" anchor="ctr" anchorCtr="0">
            <a:noAutofit/>
          </a:bodyPr>
          <a:lstStyle/>
          <a:p>
            <a:pPr marL="228600" marR="0" lvl="0" indent="-2286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Nike is dedicated to the production of innovative and high quality products. Its products satisfy the needs and demands of people all around the world. </a:t>
            </a:r>
            <a:endParaRPr/>
          </a:p>
          <a:p>
            <a:pPr marL="228600" marR="0" lvl="0" indent="-76200" algn="l" rtl="0">
              <a:lnSpc>
                <a:spcPct val="100000"/>
              </a:lnSpc>
              <a:spcBef>
                <a:spcPts val="1000"/>
              </a:spcBef>
              <a:spcAft>
                <a:spcPts val="0"/>
              </a:spcAft>
              <a:buClr>
                <a:schemeClr val="lt1"/>
              </a:buClr>
              <a:buSzPts val="2400"/>
              <a:buFont typeface="Arial"/>
              <a:buNone/>
            </a:pPr>
            <a:endParaRPr sz="2400" b="0" i="0" u="none" strike="noStrike" cap="none">
              <a:solidFill>
                <a:schemeClr val="lt1"/>
              </a:solidFill>
              <a:latin typeface="Calibri"/>
              <a:ea typeface="Calibri"/>
              <a:cs typeface="Calibri"/>
              <a:sym typeface="Calibri"/>
            </a:endParaRPr>
          </a:p>
          <a:p>
            <a:pPr marL="228600" marR="0" lvl="0" indent="-228600" algn="l" rtl="0">
              <a:lnSpc>
                <a:spcPct val="100000"/>
              </a:lnSpc>
              <a:spcBef>
                <a:spcPts val="100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T</a:t>
            </a:r>
            <a:r>
              <a:rPr lang="en-US" sz="2400" b="0" i="0" u="none" strike="noStrike" cap="none">
                <a:solidFill>
                  <a:schemeClr val="lt1"/>
                </a:solidFill>
                <a:latin typeface="Calibri"/>
                <a:ea typeface="Calibri"/>
                <a:cs typeface="Calibri"/>
                <a:sym typeface="Calibri"/>
              </a:rPr>
              <a:t>he quality characteristics of products/services can be defined in terms of their functionality, appearance, reliability, durability, recovery and contact. </a:t>
            </a:r>
            <a:endParaRPr/>
          </a:p>
          <a:p>
            <a:pPr marL="228600" marR="0" lvl="0" indent="-76200" algn="l" rtl="0">
              <a:lnSpc>
                <a:spcPct val="100000"/>
              </a:lnSpc>
              <a:spcBef>
                <a:spcPts val="1000"/>
              </a:spcBef>
              <a:spcAft>
                <a:spcPts val="0"/>
              </a:spcAft>
              <a:buClr>
                <a:schemeClr val="lt1"/>
              </a:buClr>
              <a:buSzPts val="2400"/>
              <a:buFont typeface="Arial"/>
              <a:buNone/>
            </a:pPr>
            <a:endParaRPr sz="2400" b="0" i="0" u="none" strike="noStrike" cap="none">
              <a:solidFill>
                <a:schemeClr val="lt1"/>
              </a:solidFill>
              <a:latin typeface="Calibri"/>
              <a:ea typeface="Calibri"/>
              <a:cs typeface="Calibri"/>
              <a:sym typeface="Calibri"/>
            </a:endParaRPr>
          </a:p>
          <a:p>
            <a:pPr marL="228600" marR="0" lvl="0" indent="-228600" algn="l" rtl="0">
              <a:lnSpc>
                <a:spcPct val="100000"/>
              </a:lnSpc>
              <a:spcBef>
                <a:spcPts val="1000"/>
              </a:spcBef>
              <a:spcAft>
                <a:spcPts val="0"/>
              </a:spcAft>
              <a:buClr>
                <a:schemeClr val="lt1"/>
              </a:buClr>
              <a:buSzPts val="2400"/>
              <a:buFont typeface="Arial"/>
              <a:buChar char="•"/>
            </a:pPr>
            <a:r>
              <a:rPr lang="en-US" sz="2400" b="0" i="0" u="none" strike="noStrike" cap="none">
                <a:solidFill>
                  <a:schemeClr val="lt1"/>
                </a:solidFill>
                <a:latin typeface="Calibri"/>
                <a:ea typeface="Calibri"/>
                <a:cs typeface="Calibri"/>
                <a:sym typeface="Calibri"/>
              </a:rPr>
              <a:t>Their focus is to produce and deliver the products and services required by the market demand, both short and long term.</a:t>
            </a:r>
            <a:endParaRPr sz="2400" b="0" i="0" u="none" strike="noStrike" cap="none">
              <a:solidFill>
                <a:schemeClr val="lt1"/>
              </a:solidFill>
              <a:latin typeface="Calibri"/>
              <a:ea typeface="Calibri"/>
              <a:cs typeface="Calibri"/>
              <a:sym typeface="Calibri"/>
            </a:endParaRPr>
          </a:p>
          <a:p>
            <a:pPr marL="457200" marR="0" lvl="0" indent="0" algn="l" rtl="0">
              <a:lnSpc>
                <a:spcPct val="100000"/>
              </a:lnSpc>
              <a:spcBef>
                <a:spcPts val="1000"/>
              </a:spcBef>
              <a:spcAft>
                <a:spcPts val="0"/>
              </a:spcAft>
              <a:buNone/>
            </a:pPr>
            <a:r>
              <a:rPr lang="en-US" sz="2400" b="0" i="0" u="none" strike="noStrike" cap="none">
                <a:solidFill>
                  <a:schemeClr val="lt1"/>
                </a:solidFill>
                <a:latin typeface="Calibri"/>
                <a:ea typeface="Calibri"/>
                <a:cs typeface="Calibri"/>
                <a:sym typeface="Calibri"/>
              </a:rPr>
              <a:t> </a:t>
            </a:r>
            <a:r>
              <a:rPr lang="en-US" sz="1100" u="sng">
                <a:solidFill>
                  <a:schemeClr val="hlink"/>
                </a:solidFill>
                <a:hlinkClick r:id="rId4"/>
              </a:rPr>
              <a:t>https://purpose.nike.com/sourcing-manufacturing-standards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0"/>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3" name="Google Shape;153;p20"/>
          <p:cNvSpPr txBox="1"/>
          <p:nvPr/>
        </p:nvSpPr>
        <p:spPr>
          <a:xfrm>
            <a:off x="838200" y="0"/>
            <a:ext cx="10515600" cy="1325563"/>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85147"/>
              </a:buClr>
              <a:buSzPts val="4400"/>
              <a:buFont typeface="Calibri"/>
              <a:buNone/>
            </a:pPr>
            <a:r>
              <a:rPr lang="en-US" sz="4400" b="1" i="0" u="none" strike="noStrike" cap="none">
                <a:solidFill>
                  <a:srgbClr val="FFFFFF"/>
                </a:solidFill>
                <a:latin typeface="Calibri"/>
                <a:ea typeface="Calibri"/>
                <a:cs typeface="Calibri"/>
                <a:sym typeface="Calibri"/>
              </a:rPr>
              <a:t>QUALITY MANAGEMENT</a:t>
            </a:r>
            <a:endParaRPr b="1">
              <a:solidFill>
                <a:srgbClr val="FFFFFF"/>
              </a:solidFill>
            </a:endParaRPr>
          </a:p>
        </p:txBody>
      </p:sp>
      <p:sp>
        <p:nvSpPr>
          <p:cNvPr id="154" name="Google Shape;154;p20"/>
          <p:cNvSpPr txBox="1"/>
          <p:nvPr/>
        </p:nvSpPr>
        <p:spPr>
          <a:xfrm>
            <a:off x="838200" y="1325563"/>
            <a:ext cx="10515600" cy="5532437"/>
          </a:xfrm>
          <a:prstGeom prst="rect">
            <a:avLst/>
          </a:prstGeom>
          <a:solidFill>
            <a:schemeClr val="dk1">
              <a:alpha val="49803"/>
            </a:schemeClr>
          </a:solid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600"/>
              <a:buFont typeface="Arial"/>
              <a:buNone/>
            </a:pPr>
            <a:r>
              <a:rPr lang="en-US" sz="3600" b="0" i="0" u="none" strike="noStrike" cap="none">
                <a:solidFill>
                  <a:schemeClr val="lt1"/>
                </a:solidFill>
                <a:latin typeface="Calibri"/>
                <a:ea typeface="Calibri"/>
                <a:cs typeface="Calibri"/>
                <a:sym typeface="Calibri"/>
              </a:rPr>
              <a:t>Code of Conduct</a:t>
            </a:r>
            <a:endParaRPr/>
          </a:p>
          <a:p>
            <a:pPr marL="228600" marR="0" lvl="0" indent="-228600" algn="l" rtl="0">
              <a:lnSpc>
                <a:spcPct val="90000"/>
              </a:lnSpc>
              <a:spcBef>
                <a:spcPts val="1000"/>
              </a:spcBef>
              <a:spcAft>
                <a:spcPts val="0"/>
              </a:spcAft>
              <a:buClr>
                <a:schemeClr val="lt1"/>
              </a:buClr>
              <a:buSzPts val="2800"/>
              <a:buFont typeface="Arial"/>
              <a:buChar char="•"/>
            </a:pPr>
            <a:r>
              <a:rPr lang="en-US" sz="2800" b="0" i="0" u="none" strike="noStrike" cap="none">
                <a:solidFill>
                  <a:schemeClr val="lt1"/>
                </a:solidFill>
                <a:latin typeface="Calibri"/>
                <a:ea typeface="Calibri"/>
                <a:cs typeface="Calibri"/>
                <a:sym typeface="Calibri"/>
              </a:rPr>
              <a:t>The Code of Conduct is an integral </a:t>
            </a:r>
            <a:endParaRPr sz="2800" b="0" i="0" u="none" strike="noStrike" cap="none">
              <a:solidFill>
                <a:schemeClr val="lt1"/>
              </a:solidFill>
              <a:latin typeface="Calibri"/>
              <a:ea typeface="Calibri"/>
              <a:cs typeface="Calibri"/>
              <a:sym typeface="Calibri"/>
            </a:endParaRPr>
          </a:p>
          <a:p>
            <a:pPr marL="457200" marR="0" lvl="0" indent="0" algn="l" rtl="0">
              <a:lnSpc>
                <a:spcPct val="90000"/>
              </a:lnSpc>
              <a:spcBef>
                <a:spcPts val="1000"/>
              </a:spcBef>
              <a:spcAft>
                <a:spcPts val="0"/>
              </a:spcAft>
              <a:buNone/>
            </a:pPr>
            <a:r>
              <a:rPr lang="en-US" sz="2800" b="0" i="0" u="none" strike="noStrike" cap="none">
                <a:solidFill>
                  <a:schemeClr val="lt1"/>
                </a:solidFill>
                <a:latin typeface="Calibri"/>
                <a:ea typeface="Calibri"/>
                <a:cs typeface="Calibri"/>
                <a:sym typeface="Calibri"/>
              </a:rPr>
              <a:t>component of Nike’s sourcing </a:t>
            </a:r>
            <a:endParaRPr sz="2800" b="0" i="0" u="none" strike="noStrike" cap="none">
              <a:solidFill>
                <a:schemeClr val="lt1"/>
              </a:solidFill>
              <a:latin typeface="Calibri"/>
              <a:ea typeface="Calibri"/>
              <a:cs typeface="Calibri"/>
              <a:sym typeface="Calibri"/>
            </a:endParaRPr>
          </a:p>
          <a:p>
            <a:pPr marL="457200" marR="0" lvl="0" indent="0" algn="l" rtl="0">
              <a:lnSpc>
                <a:spcPct val="90000"/>
              </a:lnSpc>
              <a:spcBef>
                <a:spcPts val="1000"/>
              </a:spcBef>
              <a:spcAft>
                <a:spcPts val="0"/>
              </a:spcAft>
              <a:buNone/>
            </a:pPr>
            <a:r>
              <a:rPr lang="en-US" sz="2800" b="0" i="0" u="none" strike="noStrike" cap="none">
                <a:solidFill>
                  <a:schemeClr val="lt1"/>
                </a:solidFill>
                <a:latin typeface="Calibri"/>
                <a:ea typeface="Calibri"/>
                <a:cs typeface="Calibri"/>
                <a:sym typeface="Calibri"/>
              </a:rPr>
              <a:t>strategy and is how it determines</a:t>
            </a:r>
            <a:endParaRPr sz="2800" b="0" i="0" u="none" strike="noStrike" cap="none">
              <a:solidFill>
                <a:schemeClr val="lt1"/>
              </a:solidFill>
              <a:latin typeface="Calibri"/>
              <a:ea typeface="Calibri"/>
              <a:cs typeface="Calibri"/>
              <a:sym typeface="Calibri"/>
            </a:endParaRPr>
          </a:p>
          <a:p>
            <a:pPr marL="457200" marR="0" lvl="0" indent="0" algn="l" rtl="0">
              <a:lnSpc>
                <a:spcPct val="90000"/>
              </a:lnSpc>
              <a:spcBef>
                <a:spcPts val="1000"/>
              </a:spcBef>
              <a:spcAft>
                <a:spcPts val="0"/>
              </a:spcAft>
              <a:buNone/>
            </a:pPr>
            <a:r>
              <a:rPr lang="en-US" sz="2800" b="0" i="0" u="none" strike="noStrike" cap="none">
                <a:solidFill>
                  <a:schemeClr val="lt1"/>
                </a:solidFill>
                <a:latin typeface="Calibri"/>
                <a:ea typeface="Calibri"/>
                <a:cs typeface="Calibri"/>
                <a:sym typeface="Calibri"/>
              </a:rPr>
              <a:t> the suppliers it will work with to</a:t>
            </a:r>
            <a:endParaRPr sz="2800" b="0" i="0" u="none" strike="noStrike" cap="none">
              <a:solidFill>
                <a:schemeClr val="lt1"/>
              </a:solidFill>
              <a:latin typeface="Calibri"/>
              <a:ea typeface="Calibri"/>
              <a:cs typeface="Calibri"/>
              <a:sym typeface="Calibri"/>
            </a:endParaRPr>
          </a:p>
          <a:p>
            <a:pPr marL="457200" marR="0" lvl="0" indent="0" algn="l" rtl="0">
              <a:lnSpc>
                <a:spcPct val="90000"/>
              </a:lnSpc>
              <a:spcBef>
                <a:spcPts val="1000"/>
              </a:spcBef>
              <a:spcAft>
                <a:spcPts val="0"/>
              </a:spcAft>
              <a:buNone/>
            </a:pPr>
            <a:r>
              <a:rPr lang="en-US" sz="2800" b="0" i="0" u="none" strike="noStrike" cap="none">
                <a:solidFill>
                  <a:schemeClr val="lt1"/>
                </a:solidFill>
                <a:latin typeface="Calibri"/>
                <a:ea typeface="Calibri"/>
                <a:cs typeface="Calibri"/>
                <a:sym typeface="Calibri"/>
              </a:rPr>
              <a:t> create a lean, green and equitable</a:t>
            </a:r>
            <a:endParaRPr sz="2800" b="0" i="0" u="none" strike="noStrike" cap="none">
              <a:solidFill>
                <a:schemeClr val="lt1"/>
              </a:solidFill>
              <a:latin typeface="Calibri"/>
              <a:ea typeface="Calibri"/>
              <a:cs typeface="Calibri"/>
              <a:sym typeface="Calibri"/>
            </a:endParaRPr>
          </a:p>
          <a:p>
            <a:pPr marL="457200" marR="0" lvl="0" indent="0" algn="l" rtl="0">
              <a:lnSpc>
                <a:spcPct val="90000"/>
              </a:lnSpc>
              <a:spcBef>
                <a:spcPts val="1000"/>
              </a:spcBef>
              <a:spcAft>
                <a:spcPts val="0"/>
              </a:spcAft>
              <a:buNone/>
            </a:pPr>
            <a:r>
              <a:rPr lang="en-US" sz="2800" b="0" i="0" u="none" strike="noStrike" cap="none">
                <a:solidFill>
                  <a:schemeClr val="lt1"/>
                </a:solidFill>
                <a:latin typeface="Calibri"/>
                <a:ea typeface="Calibri"/>
                <a:cs typeface="Calibri"/>
                <a:sym typeface="Calibri"/>
              </a:rPr>
              <a:t> supply chain.</a:t>
            </a:r>
            <a:endParaRPr/>
          </a:p>
        </p:txBody>
      </p:sp>
      <p:pic>
        <p:nvPicPr>
          <p:cNvPr id="155" name="Google Shape;155;p20"/>
          <p:cNvPicPr preferRelativeResize="0"/>
          <p:nvPr/>
        </p:nvPicPr>
        <p:blipFill rotWithShape="1">
          <a:blip r:embed="rId4">
            <a:alphaModFix/>
          </a:blip>
          <a:srcRect l="28364" t="8106" r="29332" b="58772"/>
          <a:stretch/>
        </p:blipFill>
        <p:spPr>
          <a:xfrm>
            <a:off x="6610349" y="1957559"/>
            <a:ext cx="4591051" cy="426844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62" name="Google Shape;162;p21"/>
          <p:cNvSpPr txBox="1"/>
          <p:nvPr/>
        </p:nvSpPr>
        <p:spPr>
          <a:xfrm>
            <a:off x="838200" y="0"/>
            <a:ext cx="10515600" cy="1325700"/>
          </a:xfrm>
          <a:prstGeom prst="rect">
            <a:avLst/>
          </a:prstGeom>
          <a:solidFill>
            <a:schemeClr val="dk1">
              <a:alpha val="49800"/>
            </a:schemeClr>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585147"/>
              </a:buClr>
              <a:buSzPts val="4400"/>
              <a:buFont typeface="Calibri"/>
              <a:buNone/>
            </a:pPr>
            <a:r>
              <a:rPr lang="en-US" sz="4400" b="1">
                <a:solidFill>
                  <a:srgbClr val="FFFFFF"/>
                </a:solidFill>
                <a:latin typeface="Calibri"/>
                <a:ea typeface="Calibri"/>
                <a:cs typeface="Calibri"/>
                <a:sym typeface="Calibri"/>
              </a:rPr>
              <a:t>COSTS AND EXPENDITURES</a:t>
            </a:r>
            <a:endParaRPr b="1">
              <a:solidFill>
                <a:srgbClr val="FFFFFF"/>
              </a:solidFill>
            </a:endParaRPr>
          </a:p>
        </p:txBody>
      </p:sp>
      <p:sp>
        <p:nvSpPr>
          <p:cNvPr id="163" name="Google Shape;163;p21"/>
          <p:cNvSpPr txBox="1"/>
          <p:nvPr/>
        </p:nvSpPr>
        <p:spPr>
          <a:xfrm>
            <a:off x="838200" y="1325563"/>
            <a:ext cx="10515600" cy="5532300"/>
          </a:xfrm>
          <a:prstGeom prst="rect">
            <a:avLst/>
          </a:prstGeom>
          <a:solidFill>
            <a:schemeClr val="dk1">
              <a:alpha val="49800"/>
            </a:schemeClr>
          </a:solidFill>
          <a:ln>
            <a:noFill/>
          </a:ln>
        </p:spPr>
        <p:txBody>
          <a:bodyPr spcFirstLastPara="1" wrap="square" lIns="91425" tIns="45700" rIns="91425" bIns="45700" anchor="ctr" anchorCtr="0">
            <a:noAutofit/>
          </a:bodyPr>
          <a:lstStyle/>
          <a:p>
            <a:pPr marL="457200" lvl="0" indent="-381000" algn="just" rtl="0">
              <a:lnSpc>
                <a:spcPct val="115000"/>
              </a:lnSpc>
              <a:spcBef>
                <a:spcPts val="0"/>
              </a:spcBef>
              <a:spcAft>
                <a:spcPts val="0"/>
              </a:spcAft>
              <a:buClr>
                <a:srgbClr val="FFFFFF"/>
              </a:buClr>
              <a:buSzPts val="2400"/>
              <a:buFont typeface="Calibri"/>
              <a:buChar char="•"/>
            </a:pPr>
            <a:r>
              <a:rPr lang="en-US" sz="2400">
                <a:solidFill>
                  <a:srgbClr val="FFFFFF"/>
                </a:solidFill>
                <a:latin typeface="Calibri"/>
                <a:ea typeface="Calibri"/>
                <a:cs typeface="Calibri"/>
                <a:sym typeface="Calibri"/>
              </a:rPr>
              <a:t>Nike actively uses the Internet(Nike Direct) to sell sportswear, sports shoes, and sports equipment, which reduces sales expenses and increases revenue.</a:t>
            </a:r>
            <a:endParaRPr sz="2400">
              <a:solidFill>
                <a:srgbClr val="FFFFFF"/>
              </a:solidFill>
              <a:latin typeface="Calibri"/>
              <a:ea typeface="Calibri"/>
              <a:cs typeface="Calibri"/>
              <a:sym typeface="Calibri"/>
            </a:endParaRPr>
          </a:p>
          <a:p>
            <a:pPr marL="457200" lvl="0" indent="0" algn="just" rtl="0">
              <a:lnSpc>
                <a:spcPct val="115000"/>
              </a:lnSpc>
              <a:spcBef>
                <a:spcPts val="0"/>
              </a:spcBef>
              <a:spcAft>
                <a:spcPts val="0"/>
              </a:spcAft>
              <a:buNone/>
            </a:pPr>
            <a:endParaRPr sz="2400">
              <a:solidFill>
                <a:srgbClr val="FFFFFF"/>
              </a:solidFill>
              <a:latin typeface="Calibri"/>
              <a:ea typeface="Calibri"/>
              <a:cs typeface="Calibri"/>
              <a:sym typeface="Calibri"/>
            </a:endParaRPr>
          </a:p>
          <a:p>
            <a:pPr marL="457200" lvl="0" indent="-381000" algn="just" rtl="0">
              <a:lnSpc>
                <a:spcPct val="115000"/>
              </a:lnSpc>
              <a:spcBef>
                <a:spcPts val="0"/>
              </a:spcBef>
              <a:spcAft>
                <a:spcPts val="0"/>
              </a:spcAft>
              <a:buClr>
                <a:srgbClr val="FFFFFF"/>
              </a:buClr>
              <a:buSzPts val="2400"/>
              <a:buFont typeface="Calibri"/>
              <a:buChar char="•"/>
            </a:pPr>
            <a:r>
              <a:rPr lang="en-US" sz="2400">
                <a:solidFill>
                  <a:srgbClr val="FFFFFF"/>
                </a:solidFill>
                <a:latin typeface="Calibri"/>
                <a:ea typeface="Calibri"/>
                <a:cs typeface="Calibri"/>
                <a:sym typeface="Calibri"/>
              </a:rPr>
              <a:t>Nike's strategic adjustments in Nike's operating costs and expenses have kept Nike's annual revenue growth. As strategic investments in innovation and digital drove global consumer demand led by NIKE Direct. </a:t>
            </a:r>
            <a:endParaRPr sz="2400">
              <a:solidFill>
                <a:srgbClr val="FFFFFF"/>
              </a:solidFill>
              <a:latin typeface="Calibri"/>
              <a:ea typeface="Calibri"/>
              <a:cs typeface="Calibri"/>
              <a:sym typeface="Calibri"/>
            </a:endParaRPr>
          </a:p>
          <a:p>
            <a:pPr marL="457200" lvl="0" indent="0" algn="just" rtl="0">
              <a:lnSpc>
                <a:spcPct val="115000"/>
              </a:lnSpc>
              <a:spcBef>
                <a:spcPts val="0"/>
              </a:spcBef>
              <a:spcAft>
                <a:spcPts val="0"/>
              </a:spcAft>
              <a:buNone/>
            </a:pPr>
            <a:endParaRPr sz="2400">
              <a:solidFill>
                <a:srgbClr val="FFFFFF"/>
              </a:solidFill>
              <a:latin typeface="Calibri"/>
              <a:ea typeface="Calibri"/>
              <a:cs typeface="Calibri"/>
              <a:sym typeface="Calibri"/>
            </a:endParaRPr>
          </a:p>
          <a:p>
            <a:pPr marL="457200" lvl="0" indent="-381000" algn="just" rtl="0">
              <a:lnSpc>
                <a:spcPct val="115000"/>
              </a:lnSpc>
              <a:spcBef>
                <a:spcPts val="0"/>
              </a:spcBef>
              <a:spcAft>
                <a:spcPts val="0"/>
              </a:spcAft>
              <a:buClr>
                <a:srgbClr val="FFFFFF"/>
              </a:buClr>
              <a:buSzPts val="2400"/>
              <a:buFont typeface="Calibri"/>
              <a:buChar char="•"/>
            </a:pPr>
            <a:r>
              <a:rPr lang="en-US" sz="2400">
                <a:solidFill>
                  <a:srgbClr val="FFFFFF"/>
                </a:solidFill>
                <a:latin typeface="Calibri"/>
                <a:ea typeface="Calibri"/>
                <a:cs typeface="Calibri"/>
                <a:sym typeface="Calibri"/>
              </a:rPr>
              <a:t>Compared to 2014, Nike’s net income increased by 22% while its operating expenses increased only by 16% in 2015.  </a:t>
            </a:r>
            <a:endParaRPr sz="2400">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1355</Words>
  <Application>Microsoft Office PowerPoint</Application>
  <PresentationFormat>Widescreen</PresentationFormat>
  <Paragraphs>134</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JuANdaU 12</dc:creator>
  <cp:lastModifiedBy>JuANdaU 12</cp:lastModifiedBy>
  <cp:revision>1</cp:revision>
  <dcterms:modified xsi:type="dcterms:W3CDTF">2019-12-07T17:03:13Z</dcterms:modified>
</cp:coreProperties>
</file>